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65" r:id="rId3"/>
    <p:sldMasterId id="2147483654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</p:sldMasterIdLst>
  <p:notesMasterIdLst>
    <p:notesMasterId r:id="rId53"/>
  </p:notesMasterIdLst>
  <p:handoutMasterIdLst>
    <p:handoutMasterId r:id="rId54"/>
  </p:handoutMasterIdLst>
  <p:sldIdLst>
    <p:sldId id="407" r:id="rId14"/>
    <p:sldId id="408" r:id="rId15"/>
    <p:sldId id="531" r:id="rId16"/>
    <p:sldId id="532" r:id="rId17"/>
    <p:sldId id="526" r:id="rId18"/>
    <p:sldId id="544" r:id="rId19"/>
    <p:sldId id="440" r:id="rId20"/>
    <p:sldId id="409" r:id="rId21"/>
    <p:sldId id="545" r:id="rId22"/>
    <p:sldId id="443" r:id="rId23"/>
    <p:sldId id="424" r:id="rId24"/>
    <p:sldId id="460" r:id="rId25"/>
    <p:sldId id="461" r:id="rId26"/>
    <p:sldId id="462" r:id="rId27"/>
    <p:sldId id="463" r:id="rId28"/>
    <p:sldId id="472" r:id="rId29"/>
    <p:sldId id="474" r:id="rId30"/>
    <p:sldId id="456" r:id="rId31"/>
    <p:sldId id="547" r:id="rId32"/>
    <p:sldId id="546" r:id="rId33"/>
    <p:sldId id="415" r:id="rId34"/>
    <p:sldId id="535" r:id="rId35"/>
    <p:sldId id="417" r:id="rId36"/>
    <p:sldId id="538" r:id="rId37"/>
    <p:sldId id="539" r:id="rId38"/>
    <p:sldId id="540" r:id="rId39"/>
    <p:sldId id="542" r:id="rId40"/>
    <p:sldId id="543" r:id="rId41"/>
    <p:sldId id="575" r:id="rId42"/>
    <p:sldId id="423" r:id="rId43"/>
    <p:sldId id="569" r:id="rId44"/>
    <p:sldId id="568" r:id="rId45"/>
    <p:sldId id="570" r:id="rId46"/>
    <p:sldId id="571" r:id="rId47"/>
    <p:sldId id="572" r:id="rId48"/>
    <p:sldId id="573" r:id="rId49"/>
    <p:sldId id="574" r:id="rId50"/>
    <p:sldId id="559" r:id="rId51"/>
    <p:sldId id="471" r:id="rId52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2"/>
    <a:srgbClr val="005A84"/>
    <a:srgbClr val="62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0" autoAdjust="0"/>
    <p:restoredTop sz="94650" autoAdjust="0"/>
  </p:normalViewPr>
  <p:slideViewPr>
    <p:cSldViewPr>
      <p:cViewPr varScale="1">
        <p:scale>
          <a:sx n="72" d="100"/>
          <a:sy n="72" d="100"/>
        </p:scale>
        <p:origin x="17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760" y="-67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1F0D-A85E-4298-816F-5AB6EAC735BA}" type="datetimeFigureOut">
              <a:rPr lang="en-GB" smtClean="0"/>
              <a:pPr/>
              <a:t>14/07/2021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DA89-17D9-44A0-B2F0-D0F90BF6B5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6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9B08F58B-8110-471A-8C39-32526D9BB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9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0DFC-67B0-422D-9C59-1FEC81CD4A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845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BE6C91-73EB-4E11-A969-3C2DADE5C0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689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F0FC54-8515-47C3-8F5E-955D190339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670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3ACB00-B884-457F-A09A-73A436C514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753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A5BE7D-2501-463C-BCA5-D77333FFB4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266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662469-4A49-400E-BEED-091F16991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566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43030-713D-4091-A161-DFA1C3F7AD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232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591747-6150-4DF8-9B69-455D48F5B4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687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CDFE4-D80F-4EE6-A4FA-2038F8E9CB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911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126658-B049-4E8F-BCE9-E85FBDC139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180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9715E7-7F15-4385-B3E9-E958AC14EF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9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825C6-4DB0-4BDF-B1FA-5E0A2CA153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841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28D524-77AF-49E3-B43A-F99B38578C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793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8B3407-D756-4AE5-9A54-B1E725457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811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180231-0F4D-4B62-AE04-230C2DCD2F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884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54A853-2958-4E99-AB4D-D417C77C8E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438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57715A-3EA8-4203-8D9C-970E04A360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301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718941-4C3F-4FA0-8FE7-393E2A3A9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6873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F5F8F3-1292-4E74-8EA9-5A3FEBE3A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712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CB7187-D852-4D42-AE24-14DF74CC54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783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6BF886-EC82-4C01-9CD7-DD3FEE4C65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627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64059B-FA33-494A-92CF-4650BFFEDD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60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7148246"/>
      </p:ext>
    </p:extLst>
  </p:cSld>
  <p:clrMapOvr>
    <a:masterClrMapping/>
  </p:clrMapOvr>
  <p:transition advTm="2000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28A6B4-AC02-4FC4-ACE8-68AE18E34C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955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DDF2A9-4545-4F68-AA52-D067D7E5A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0880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281B28-AECA-4F24-8167-12A6AB2E85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509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34CE75-A166-459D-BD64-0F3F0F5CBC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1391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33B51C-CC9B-4C08-B3E2-3385872B6C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213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301E7-540B-4392-BB4B-C303F55EB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333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D5F1C4-4D67-4681-8EB1-0B29CA3CF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052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F7EEF5-1D13-4B8C-AA77-B4E3003EDB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6867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65E4A2-CCFF-4FCB-AAC8-E035A3C887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340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A23D32-56B8-44E9-8AC4-A35E2D9105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2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E3EA27-8120-4D60-8851-0D25D37B2F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9098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3CFECB-46E5-41E1-A256-427737B2F8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9437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93F74-7021-4CF9-9FC2-7162493469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2443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348F2F-C8BE-4DDA-B5DD-384D938676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632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C03ADC-9B3F-4A68-84F1-19795BD23B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861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B232BB-B57E-44EE-B4C4-0C5B2298D3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809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38A18-85D8-4177-9BDC-54314E392F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882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DAA945-16C2-42DF-9D2C-1D2CF54AD3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79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C00B5A-5E76-4ACC-9B62-1F2C2F6495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7050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BE50E4-7386-4EF7-BCFA-04293EB097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6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803C4-D98C-4E77-8137-FC19D285E8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4745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8D540-9AE3-4C08-8E6B-5DB1B0573D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2138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E22D63-2B77-4421-BADE-3CA05F1AA0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2163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9D6CDA-834E-4F52-A125-B9A39CDDD9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951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998750-9666-4370-B7EB-E178DAA218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57442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692FEE-07D8-4298-84D9-F37DC54E4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376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64E1C3-C8F9-40DB-98F9-E820DBCFB2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0907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EADD06-C201-4CDB-A46F-0EAE8092023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739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8B8DC8-7506-407C-BBAC-09CF10E8FE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7329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C1E123-27B4-48F1-B88D-E6A6452350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585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E1676D-F49E-42B8-8ADB-0A8CA1F6F7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52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D9C57-22A2-4999-A4F2-8684CFAC7E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83474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8C6342-F35C-45E3-AAB2-828857B319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870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E58E8-154D-43DA-BC1C-8C20526C6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9701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7148246"/>
      </p:ext>
    </p:extLst>
  </p:cSld>
  <p:clrMapOvr>
    <a:masterClrMapping/>
  </p:clrMapOvr>
  <p:transition advTm="2000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51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1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1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3E3A51-EE3F-45A9-AFAF-0FC69583C18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3967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26DE0-C4FA-460A-9762-3B113B41ED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62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2D25-C358-498B-9EDC-780A31CB72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33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1FCDC-A223-4810-8C2B-23AD22435C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62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E72B8-A5C9-4A0C-9B75-B96977DCBF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0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57A62-FEB3-4A61-B469-042EBFF81C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84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D594-7A98-4533-A581-07880F6D8F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49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30875-5A31-4AE7-8D92-8AE75ED427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45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7281E-D683-4FE0-8BB6-CFF9CFBB45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27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6F642-2783-40CA-8D9A-235642AADC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40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9CF06-AC6F-4087-8325-AD30FF1384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50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50189-6EA1-42F1-8806-00E8D4F67B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43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77C6-2F7A-48F7-8349-D81E5B4A8A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85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8F39A-A0D9-4F79-9CB3-E768F05B3E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23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1AB09-6A61-4806-9F25-5948A57864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3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B5E9B-9C11-428A-A312-DB51C66F52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58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9E365-7434-4FC4-AD6E-FAE6CEE21B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09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F115-C656-4924-8831-D5676D7CCF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86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6CD79-3A5A-4674-B320-894AA2AEED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602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3FA39-3F24-45F2-8959-97ECAF62AB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357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3BBF4-E041-41FC-8726-821E0B665D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716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9351D-BBF3-4CAD-91C5-DFFAF2E08E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705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B868A-8C5A-48E6-B730-B245BC309B8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022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E3C766-BD09-43B3-B05E-37B88D8038E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917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9DF9E8-DFAF-4D1C-9763-F6BE7C5FCA3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7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CFED3-7154-4556-B7B3-9D09D3F871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31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4FABE9-F8A0-428A-A596-632CDEAD521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82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CB90A8-79CF-471D-B3EE-C9CE9A06FC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940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79B4C7-B467-4CF3-A20A-BB59DD610D0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394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9984E-F707-4AE6-9619-B6F2345B36A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077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EB851F-F979-4D62-882A-5DF83C76EF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261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318CE8-F3E5-4EDC-917A-73D2035971C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561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7148246"/>
      </p:ext>
    </p:extLst>
  </p:cSld>
  <p:clrMapOvr>
    <a:masterClrMapping/>
  </p:clrMapOvr>
  <p:transition advTm="20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7374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7B5AD-2290-4807-8797-3F24B9A989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0428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F2033D-2515-46F5-8DEC-AECF54FD83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96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5ECC1-26FC-4BE9-B5F3-88423683B5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925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4BC300-5E3A-46C1-B732-A299CBD7F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680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CE7DA0-D262-4D88-A42A-6D8531F246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283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C4BF5C-429A-4C09-BE93-8CD62B22E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92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3F1AE9-589C-4FF0-914E-3001DBDB55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886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AB64D3-93F2-4EAF-8AF9-98A10A9812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949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83865A-9D1E-473E-B6B7-86EFEB3496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41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34FEA7-2A08-4A8B-9FB5-A8AFE31E62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140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2B6E48-B934-41E8-90C5-9FF747F7D6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138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740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2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04F7-F7AA-46F7-B88F-B3EE2C476C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243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549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817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663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49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822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474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382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023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994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7148246"/>
      </p:ext>
    </p:extLst>
  </p:cSld>
  <p:clrMapOvr>
    <a:masterClrMapping/>
  </p:clrMapOvr>
  <p:transition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FE2CD-3D9E-4C69-837C-D658E6399D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790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51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1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1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3E3A51-EE3F-45A9-AFAF-0FC69583C18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39675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0B684A-B9B3-4D4D-8FF4-23AFCE4393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911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FFA2F1-57F6-40B9-BB2B-7D3A1A1E3A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00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A56198-C2BC-40B2-A251-0DC9BE9EF6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338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83D4B-3A38-4F16-ACA8-B33E79827F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704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E7C064-F45F-4E78-BCFB-ED3573A3CE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515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D1DEB1-FA2C-45EA-9A85-142048D50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219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A4266B-25B7-47B9-80D8-26C7D9B012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860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566AB2-3175-4495-BDF5-BCBFC5B311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6764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A9EA5A-1CE7-4EC7-A8E1-11E1287FCC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3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AC2C-0A0E-4AD8-90DB-232E1F1530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463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B02024-4CD1-407F-A7CC-BB3FECE105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939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3AC77C-C170-42D2-A34A-27E896F28E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313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7148246"/>
      </p:ext>
    </p:extLst>
  </p:cSld>
  <p:clrMapOvr>
    <a:masterClrMapping/>
  </p:clrMapOvr>
  <p:transition advTm="20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51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1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1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3E3A51-EE3F-45A9-AFAF-0FC69583C18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39675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357779-A633-4408-925D-C0343716E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891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B2E853-23C1-4CEE-95AE-2C508F37D3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510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2EDBDA-8E78-489A-A1C8-F7E2C4F96D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849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E6AD7C-AA3C-4E94-9599-4343FB3C9A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434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22DA3-6828-4D99-8DE6-61CBF3F28E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74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3E7567-93D0-4E78-B3AF-F94A7D88B4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4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87D57-AEDC-4AC6-ABCE-280D34A1B5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169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6613A8-F632-4492-BCD7-AB3E87A48A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880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6961C-2627-43D0-ADDB-4E828ED1B1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183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80E374-BF7E-4F68-AC1D-9AB320A9CD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830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23C165-887C-40BD-B0CC-B107701095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217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A44DD1-C66A-4511-A6F4-A9D86632C9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342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7148246"/>
      </p:ext>
    </p:extLst>
  </p:cSld>
  <p:clrMapOvr>
    <a:masterClrMapping/>
  </p:clrMapOvr>
  <p:transition advTm="20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51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1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1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3E3A51-EE3F-45A9-AFAF-0FC69583C18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39675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A2F21-D003-470B-88D8-99037258D7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036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5282E-2102-4BEA-AB42-2FF8C6EEFC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384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33AE4-2632-4952-92A8-5BEF7914B9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6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image" Target="../media/image17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09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17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image" Target="../media/image18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1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20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28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image" Target="../media/image19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2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31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39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143.xml"/><Relationship Id="rId21" Type="http://schemas.openxmlformats.org/officeDocument/2006/relationships/image" Target="../media/image11.emf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42.xml"/><Relationship Id="rId16" Type="http://schemas.openxmlformats.org/officeDocument/2006/relationships/image" Target="../media/image6.pn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150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theme" Target="../theme/theme13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6.png"/><Relationship Id="rId18" Type="http://schemas.openxmlformats.org/officeDocument/2006/relationships/image" Target="../media/image11.emf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56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60.xml"/><Relationship Id="rId21" Type="http://schemas.openxmlformats.org/officeDocument/2006/relationships/image" Target="../media/image11.emf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6.pn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67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Relationship Id="rId22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73.xml"/><Relationship Id="rId21" Type="http://schemas.openxmlformats.org/officeDocument/2006/relationships/image" Target="../media/image11.emf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6.pn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80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7.xml"/><Relationship Id="rId22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86.xml"/><Relationship Id="rId21" Type="http://schemas.openxmlformats.org/officeDocument/2006/relationships/image" Target="../media/image11.emf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85.xml"/><Relationship Id="rId16" Type="http://schemas.openxmlformats.org/officeDocument/2006/relationships/image" Target="../media/image6.pn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93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8.xml"/><Relationship Id="rId22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16.png"/><Relationship Id="rId18" Type="http://schemas.openxmlformats.org/officeDocument/2006/relationships/image" Target="../media/image11.emf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83EDCF22-132B-4C6D-84E4-90267068A737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29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80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8" name="Picture 10" descr="pms186 equi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938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2" name="Picture 10" descr="pms151 equi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9492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6" name="Picture 10" descr="magent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9594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0" name="Picture 10" descr="cya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96968" name="Picture 8" descr="Inspiring tomorrows profs 40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12" r:id="rId12"/>
    <p:sldLayoutId id="214748381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5EBEFD0C-43B6-433D-B198-9FBE55300E7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4D435654-AD0A-4AD6-A4C5-D25982ECBC3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E559690B-1DF8-40A3-8A81-2E28A26AA6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pic>
        <p:nvPicPr>
          <p:cNvPr id="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80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8441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Uni of the year-Full.eps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5" name="Picture 2" descr="C:\Users\adseps2\Desktop\hudd_uni_marque_RGB_withoutH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958" y="708909"/>
            <a:ext cx="1485475" cy="34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810" r:id="rId12"/>
    <p:sldLayoutId id="214748381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6" name="Picture 10" descr="pms410 equiv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90824" name="Picture 8" descr="Inspiring tomorrows profs 40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814" r:id="rId12"/>
    <p:sldLayoutId id="214748381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3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807" r:id="rId12"/>
    <p:sldLayoutId id="2147483809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Uni of the year-Full.eps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2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doble-lemke.eu/en/Products/Partial_Discharge/PDS_100.html" TargetMode="Externa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9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9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9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9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://www.doble-lemke.eu/en/Products/Partial_Discharge/LDA-5_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260475"/>
          </a:xfrm>
        </p:spPr>
        <p:txBody>
          <a:bodyPr/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Radiometric Partial Discharge Condition Monitoring for High Voltage Electricity Substations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2087563" y="3501728"/>
            <a:ext cx="4854575" cy="208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dirty="0"/>
              <a:t>Pavlos Lazaridis &amp; </a:t>
            </a:r>
            <a:r>
              <a:rPr lang="en-GB" sz="2000"/>
              <a:t>Ian Glover</a:t>
            </a:r>
            <a:endParaRPr lang="en-GB" sz="2000" dirty="0"/>
          </a:p>
          <a:p>
            <a:pPr algn="ctr" eaLnBrk="1" hangingPunct="1"/>
            <a:endParaRPr lang="en-GB" sz="1100" dirty="0"/>
          </a:p>
          <a:p>
            <a:pPr algn="ctr" eaLnBrk="1" hangingPunct="1"/>
            <a:r>
              <a:rPr lang="en-GB" sz="2000" dirty="0"/>
              <a:t>Department of Engineering &amp; Technology</a:t>
            </a:r>
          </a:p>
          <a:p>
            <a:pPr algn="ctr" eaLnBrk="1" hangingPunct="1"/>
            <a:r>
              <a:rPr lang="en-GB" sz="2000" dirty="0"/>
              <a:t>University of Huddersfield</a:t>
            </a:r>
          </a:p>
          <a:p>
            <a:pPr algn="ctr" eaLnBrk="1" hangingPunct="1"/>
            <a:r>
              <a:rPr lang="en-GB" sz="2000" dirty="0"/>
              <a:t>Huddersfield, UK</a:t>
            </a:r>
          </a:p>
          <a:p>
            <a:pPr algn="ctr" eaLnBrk="1" hangingPunct="1"/>
            <a:r>
              <a:rPr lang="en-GB" sz="2000" dirty="0"/>
              <a:t>p.lazaridis@hud.ac.uk</a:t>
            </a:r>
          </a:p>
        </p:txBody>
      </p:sp>
    </p:spTree>
    <p:extLst>
      <p:ext uri="{BB962C8B-B14F-4D97-AF65-F5344CB8AC3E}">
        <p14:creationId xmlns:p14="http://schemas.microsoft.com/office/powerpoint/2010/main" val="4184356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>
          <a:xfrm>
            <a:off x="179512" y="692696"/>
            <a:ext cx="8096250" cy="647700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Radiometric detection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>
          <a:xfrm>
            <a:off x="0" y="6524625"/>
            <a:ext cx="9144000" cy="360363"/>
          </a:xfrm>
        </p:spPr>
        <p:txBody>
          <a:bodyPr/>
          <a:lstStyle/>
          <a:p>
            <a:pPr>
              <a:buFont typeface="Calibri" pitchFamily="34" charset="0"/>
              <a:buNone/>
            </a:pPr>
            <a:r>
              <a:rPr lang="en-GB" sz="1500" dirty="0">
                <a:ea typeface="ＭＳ Ｐゴシック" pitchFamily="34" charset="-128"/>
              </a:rPr>
              <a:t>[</a:t>
            </a:r>
            <a:r>
              <a:rPr lang="en-GB" sz="1500" dirty="0" err="1">
                <a:ea typeface="ＭＳ Ｐゴシック" pitchFamily="34" charset="-128"/>
              </a:rPr>
              <a:t>After:</a:t>
            </a:r>
            <a:r>
              <a:rPr lang="en-GB" sz="1600" dirty="0" err="1">
                <a:ea typeface="ＭＳ Ｐゴシック" pitchFamily="34" charset="-128"/>
                <a:hlinkClick r:id="rId2"/>
              </a:rPr>
              <a:t>http</a:t>
            </a:r>
            <a:r>
              <a:rPr lang="en-GB" sz="1600" dirty="0">
                <a:ea typeface="ＭＳ Ｐゴシック" pitchFamily="34" charset="-128"/>
                <a:hlinkClick r:id="rId2"/>
              </a:rPr>
              <a:t>://www.doble-lemke.eu/en/Products/Partial_Discharge/PDS_100.html</a:t>
            </a:r>
            <a:r>
              <a:rPr lang="en-GB" sz="1600" dirty="0">
                <a:ea typeface="ＭＳ Ｐゴシック" pitchFamily="34" charset="-128"/>
              </a:rPr>
              <a:t>]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952625"/>
            <a:ext cx="2446338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365625"/>
            <a:ext cx="5641975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Rectangle 5"/>
          <p:cNvSpPr>
            <a:spLocks noChangeArrowheads="1"/>
          </p:cNvSpPr>
          <p:nvPr/>
        </p:nvSpPr>
        <p:spPr bwMode="auto">
          <a:xfrm>
            <a:off x="2847975" y="1916832"/>
            <a:ext cx="62960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361950" algn="l" defTabSz="914400" eaLnBrk="0" hangingPunct="0">
              <a:spcBef>
                <a:spcPct val="20000"/>
              </a:spcBef>
              <a:buFont typeface="Calibri" pitchFamily="34" charset="0"/>
              <a:buChar char="•"/>
            </a:pPr>
            <a:r>
              <a:rPr lang="en-GB" sz="2500" dirty="0"/>
              <a:t>E.g. RFI surveying tool (PDS100)</a:t>
            </a:r>
          </a:p>
          <a:p>
            <a:pPr marL="361950" indent="-361950" algn="l" defTabSz="914400" eaLnBrk="0" hangingPunct="0">
              <a:spcBef>
                <a:spcPct val="20000"/>
              </a:spcBef>
              <a:buFont typeface="Calibri" pitchFamily="34" charset="0"/>
              <a:buChar char="•"/>
            </a:pPr>
            <a:r>
              <a:rPr lang="en-GB" sz="2500" dirty="0"/>
              <a:t>Essentially an elementary spectrum analyser</a:t>
            </a:r>
          </a:p>
          <a:p>
            <a:pPr marL="361950" indent="-361950" algn="l" defTabSz="914400" eaLnBrk="0" hangingPunct="0">
              <a:spcBef>
                <a:spcPct val="20000"/>
              </a:spcBef>
              <a:buFont typeface="Calibri" pitchFamily="34" charset="0"/>
              <a:buChar char="•"/>
            </a:pPr>
            <a:r>
              <a:rPr lang="en-GB" sz="2500" dirty="0"/>
              <a:t>50 MHz – 1 GHz</a:t>
            </a:r>
          </a:p>
          <a:p>
            <a:pPr marL="361950" indent="-361950" algn="l" defTabSz="914400" eaLnBrk="0" hangingPunct="0">
              <a:spcBef>
                <a:spcPct val="20000"/>
              </a:spcBef>
              <a:buFont typeface="Calibri" pitchFamily="34" charset="0"/>
              <a:buChar char="•"/>
            </a:pPr>
            <a:r>
              <a:rPr lang="en-GB" sz="2500" dirty="0"/>
              <a:t>1 – 2 times per year typically in UK</a:t>
            </a:r>
          </a:p>
        </p:txBody>
      </p:sp>
    </p:spTree>
    <p:extLst>
      <p:ext uri="{BB962C8B-B14F-4D97-AF65-F5344CB8AC3E}">
        <p14:creationId xmlns:p14="http://schemas.microsoft.com/office/powerpoint/2010/main" val="4012080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95288" y="476672"/>
            <a:ext cx="6769000" cy="900112"/>
          </a:xfrm>
        </p:spPr>
        <p:txBody>
          <a:bodyPr/>
          <a:lstStyle/>
          <a:p>
            <a:r>
              <a:rPr lang="en-GB" dirty="0"/>
              <a:t>Free-space radiometric location methods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323528" y="2384103"/>
            <a:ext cx="7884294" cy="1620961"/>
          </a:xfrm>
          <a:solidFill>
            <a:schemeClr val="bg1"/>
          </a:solidFill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Time-difference-of-arrival (TDOA)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Radiometric intensity</a:t>
            </a:r>
          </a:p>
        </p:txBody>
      </p:sp>
    </p:spTree>
    <p:extLst>
      <p:ext uri="{BB962C8B-B14F-4D97-AF65-F5344CB8AC3E}">
        <p14:creationId xmlns:p14="http://schemas.microsoft.com/office/powerpoint/2010/main" val="1404305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19113" y="67706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lang="en-GB" sz="1800"/>
          </a:p>
        </p:txBody>
      </p:sp>
      <p:grpSp>
        <p:nvGrpSpPr>
          <p:cNvPr id="2" name="Group 1"/>
          <p:cNvGrpSpPr/>
          <p:nvPr/>
        </p:nvGrpSpPr>
        <p:grpSpPr>
          <a:xfrm>
            <a:off x="179512" y="2893070"/>
            <a:ext cx="8734425" cy="3776290"/>
            <a:chOff x="171450" y="1916832"/>
            <a:chExt cx="8734425" cy="3776290"/>
          </a:xfrm>
        </p:grpSpPr>
        <p:pic>
          <p:nvPicPr>
            <p:cNvPr id="604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973610"/>
              <a:ext cx="8734425" cy="371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0" name="AutoShape 4"/>
            <p:cNvSpPr>
              <a:spLocks noChangeArrowheads="1"/>
            </p:cNvSpPr>
            <p:nvPr/>
          </p:nvSpPr>
          <p:spPr bwMode="auto">
            <a:xfrm>
              <a:off x="2411413" y="2637557"/>
              <a:ext cx="287337" cy="625475"/>
            </a:xfrm>
            <a:prstGeom prst="downArrow">
              <a:avLst>
                <a:gd name="adj1" fmla="val 50000"/>
                <a:gd name="adj2" fmla="val 5442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GB" sz="1800"/>
            </a:p>
          </p:txBody>
        </p:sp>
        <p:sp>
          <p:nvSpPr>
            <p:cNvPr id="60422" name="Text Box 6"/>
            <p:cNvSpPr txBox="1">
              <a:spLocks noChangeArrowheads="1"/>
            </p:cNvSpPr>
            <p:nvPr/>
          </p:nvSpPr>
          <p:spPr bwMode="auto">
            <a:xfrm>
              <a:off x="2882900" y="5095007"/>
              <a:ext cx="11668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GB" sz="2000"/>
                <a:t>Antennas</a:t>
              </a:r>
            </a:p>
          </p:txBody>
        </p:sp>
        <p:sp>
          <p:nvSpPr>
            <p:cNvPr id="60423" name="Text Box 7"/>
            <p:cNvSpPr txBox="1">
              <a:spLocks noChangeArrowheads="1"/>
            </p:cNvSpPr>
            <p:nvPr/>
          </p:nvSpPr>
          <p:spPr bwMode="auto">
            <a:xfrm>
              <a:off x="898525" y="1916832"/>
              <a:ext cx="3313113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2000"/>
                <a:t>Approximate position of 132 kV current transformer</a:t>
              </a:r>
            </a:p>
          </p:txBody>
        </p:sp>
        <p:sp>
          <p:nvSpPr>
            <p:cNvPr id="60424" name="AutoShape 8"/>
            <p:cNvSpPr>
              <a:spLocks noChangeArrowheads="1"/>
            </p:cNvSpPr>
            <p:nvPr/>
          </p:nvSpPr>
          <p:spPr bwMode="auto">
            <a:xfrm rot="3466283">
              <a:off x="2224881" y="4840214"/>
              <a:ext cx="828675" cy="166688"/>
            </a:xfrm>
            <a:prstGeom prst="leftArrow">
              <a:avLst>
                <a:gd name="adj1" fmla="val 50000"/>
                <a:gd name="adj2" fmla="val 12428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l"/>
              <a:endParaRPr lang="en-GB" sz="1800"/>
            </a:p>
          </p:txBody>
        </p:sp>
        <p:sp>
          <p:nvSpPr>
            <p:cNvPr id="60425" name="AutoShape 9"/>
            <p:cNvSpPr>
              <a:spLocks noChangeArrowheads="1"/>
            </p:cNvSpPr>
            <p:nvPr/>
          </p:nvSpPr>
          <p:spPr bwMode="auto">
            <a:xfrm rot="9886100">
              <a:off x="4140200" y="4796557"/>
              <a:ext cx="2916238" cy="144463"/>
            </a:xfrm>
            <a:prstGeom prst="leftArrow">
              <a:avLst>
                <a:gd name="adj1" fmla="val 50000"/>
                <a:gd name="adj2" fmla="val 50466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/>
              <a:endParaRPr lang="en-GB" sz="1800"/>
            </a:p>
          </p:txBody>
        </p:sp>
      </p:grpSp>
      <p:sp>
        <p:nvSpPr>
          <p:cNvPr id="12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1991742"/>
            <a:ext cx="8308032" cy="789186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  <a:ea typeface="ＭＳ Ｐゴシック" pitchFamily="34" charset="-128"/>
              </a:rPr>
              <a:t>Substation control-room roof looking west</a:t>
            </a:r>
            <a:br>
              <a:rPr lang="en-GB" sz="240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2400" dirty="0">
                <a:solidFill>
                  <a:schemeClr val="tx1"/>
                </a:solidFill>
                <a:ea typeface="ＭＳ Ｐゴシック" pitchFamily="34" charset="-128"/>
              </a:rPr>
              <a:t>(two antennas behind camera)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112816" cy="900112"/>
          </a:xfrm>
        </p:spPr>
        <p:txBody>
          <a:bodyPr/>
          <a:lstStyle/>
          <a:p>
            <a:r>
              <a:rPr lang="en-GB" dirty="0"/>
              <a:t>Time-difference-of-arrival (TDOA) PD location</a:t>
            </a:r>
          </a:p>
        </p:txBody>
      </p:sp>
    </p:spTree>
    <p:extLst>
      <p:ext uri="{BB962C8B-B14F-4D97-AF65-F5344CB8AC3E}">
        <p14:creationId xmlns:p14="http://schemas.microsoft.com/office/powerpoint/2010/main" val="3636522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>
          <a:xfrm>
            <a:off x="216024" y="369342"/>
            <a:ext cx="6732240" cy="1187450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Oscilloscope traces TDOA location</a:t>
            </a:r>
          </a:p>
        </p:txBody>
      </p:sp>
      <p:pic>
        <p:nvPicPr>
          <p:cNvPr id="5939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204864"/>
            <a:ext cx="5978525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658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>
          <a:xfrm>
            <a:off x="218398" y="332656"/>
            <a:ext cx="4789998" cy="1224135"/>
          </a:xfrm>
        </p:spPr>
        <p:txBody>
          <a:bodyPr/>
          <a:lstStyle/>
          <a:p>
            <a:pPr algn="l"/>
            <a:r>
              <a:rPr lang="en-GB" dirty="0">
                <a:ea typeface="ＭＳ Ｐゴシック" pitchFamily="34" charset="-128"/>
                <a:cs typeface="Arial" pitchFamily="34" charset="0"/>
              </a:rPr>
              <a:t>TDOA location of enhanced PD</a:t>
            </a:r>
          </a:p>
        </p:txBody>
      </p:sp>
      <p:sp>
        <p:nvSpPr>
          <p:cNvPr id="61443" name="Oval 3"/>
          <p:cNvSpPr>
            <a:spLocks noChangeArrowheads="1"/>
          </p:cNvSpPr>
          <p:nvPr/>
        </p:nvSpPr>
        <p:spPr bwMode="auto">
          <a:xfrm>
            <a:off x="4643438" y="4957763"/>
            <a:ext cx="346075" cy="3429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en-GB" sz="1800"/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 flipH="1">
            <a:off x="193675" y="3393008"/>
            <a:ext cx="417513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714374" y="3095054"/>
            <a:ext cx="27054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GB" sz="2400" dirty="0"/>
              <a:t>Locus of increasingly strong PD events</a:t>
            </a:r>
          </a:p>
        </p:txBody>
      </p:sp>
      <p:grpSp>
        <p:nvGrpSpPr>
          <p:cNvPr id="61446" name="Group 6"/>
          <p:cNvGrpSpPr>
            <a:grpSpLocks/>
          </p:cNvGrpSpPr>
          <p:nvPr/>
        </p:nvGrpSpPr>
        <p:grpSpPr bwMode="auto">
          <a:xfrm>
            <a:off x="250825" y="2565921"/>
            <a:ext cx="288925" cy="215900"/>
            <a:chOff x="158" y="1162"/>
            <a:chExt cx="182" cy="136"/>
          </a:xfrm>
        </p:grpSpPr>
        <p:sp>
          <p:nvSpPr>
            <p:cNvPr id="61529" name="Oval 7"/>
            <p:cNvSpPr>
              <a:spLocks noChangeArrowheads="1"/>
            </p:cNvSpPr>
            <p:nvPr/>
          </p:nvSpPr>
          <p:spPr bwMode="auto">
            <a:xfrm>
              <a:off x="158" y="1162"/>
              <a:ext cx="46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 sz="1800"/>
            </a:p>
          </p:txBody>
        </p:sp>
        <p:sp>
          <p:nvSpPr>
            <p:cNvPr id="61530" name="Oval 8"/>
            <p:cNvSpPr>
              <a:spLocks noChangeArrowheads="1"/>
            </p:cNvSpPr>
            <p:nvPr/>
          </p:nvSpPr>
          <p:spPr bwMode="auto">
            <a:xfrm>
              <a:off x="294" y="1162"/>
              <a:ext cx="46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 sz="1800"/>
            </a:p>
          </p:txBody>
        </p:sp>
        <p:sp>
          <p:nvSpPr>
            <p:cNvPr id="61531" name="Oval 9"/>
            <p:cNvSpPr>
              <a:spLocks noChangeArrowheads="1"/>
            </p:cNvSpPr>
            <p:nvPr/>
          </p:nvSpPr>
          <p:spPr bwMode="auto">
            <a:xfrm>
              <a:off x="158" y="1253"/>
              <a:ext cx="46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 sz="1800"/>
            </a:p>
          </p:txBody>
        </p:sp>
        <p:sp>
          <p:nvSpPr>
            <p:cNvPr id="61532" name="Oval 10"/>
            <p:cNvSpPr>
              <a:spLocks noChangeArrowheads="1"/>
            </p:cNvSpPr>
            <p:nvPr/>
          </p:nvSpPr>
          <p:spPr bwMode="auto">
            <a:xfrm>
              <a:off x="294" y="1253"/>
              <a:ext cx="46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 sz="1800"/>
            </a:p>
          </p:txBody>
        </p:sp>
      </p:grpSp>
      <p:sp>
        <p:nvSpPr>
          <p:cNvPr id="61447" name="Text Box 11"/>
          <p:cNvSpPr txBox="1">
            <a:spLocks noChangeArrowheads="1"/>
          </p:cNvSpPr>
          <p:nvPr/>
        </p:nvSpPr>
        <p:spPr bwMode="auto">
          <a:xfrm>
            <a:off x="735013" y="2492896"/>
            <a:ext cx="1749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GB" sz="2400" dirty="0"/>
              <a:t>Antennas</a:t>
            </a:r>
          </a:p>
        </p:txBody>
      </p:sp>
      <p:grpSp>
        <p:nvGrpSpPr>
          <p:cNvPr id="61448" name="Group 12"/>
          <p:cNvGrpSpPr>
            <a:grpSpLocks noChangeAspect="1"/>
          </p:cNvGrpSpPr>
          <p:nvPr/>
        </p:nvGrpSpPr>
        <p:grpSpPr bwMode="auto">
          <a:xfrm>
            <a:off x="2325209" y="1412776"/>
            <a:ext cx="7863366" cy="5832574"/>
            <a:chOff x="970" y="527"/>
            <a:chExt cx="5448" cy="4041"/>
          </a:xfrm>
        </p:grpSpPr>
        <p:sp>
          <p:nvSpPr>
            <p:cNvPr id="61449" name="AutoShape 13"/>
            <p:cNvSpPr>
              <a:spLocks noChangeAspect="1" noChangeArrowheads="1" noTextEdit="1"/>
            </p:cNvSpPr>
            <p:nvPr/>
          </p:nvSpPr>
          <p:spPr bwMode="auto">
            <a:xfrm>
              <a:off x="970" y="527"/>
              <a:ext cx="5448" cy="4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50" name="Rectangle 14"/>
            <p:cNvSpPr>
              <a:spLocks noChangeArrowheads="1"/>
            </p:cNvSpPr>
            <p:nvPr/>
          </p:nvSpPr>
          <p:spPr bwMode="auto">
            <a:xfrm>
              <a:off x="2116" y="828"/>
              <a:ext cx="3333" cy="32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GB" sz="1800"/>
            </a:p>
          </p:txBody>
        </p:sp>
        <p:sp>
          <p:nvSpPr>
            <p:cNvPr id="61451" name="Rectangle 15"/>
            <p:cNvSpPr>
              <a:spLocks noChangeArrowheads="1"/>
            </p:cNvSpPr>
            <p:nvPr/>
          </p:nvSpPr>
          <p:spPr bwMode="auto">
            <a:xfrm>
              <a:off x="2116" y="828"/>
              <a:ext cx="3333" cy="329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GB" sz="1800"/>
            </a:p>
          </p:txBody>
        </p:sp>
        <p:pic>
          <p:nvPicPr>
            <p:cNvPr id="61452" name="Picture 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" y="820"/>
              <a:ext cx="3341" cy="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53" name="Oval 17"/>
            <p:cNvSpPr>
              <a:spLocks noChangeArrowheads="1"/>
            </p:cNvSpPr>
            <p:nvPr/>
          </p:nvSpPr>
          <p:spPr bwMode="auto">
            <a:xfrm>
              <a:off x="4976" y="2801"/>
              <a:ext cx="72" cy="7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GB" sz="1800"/>
            </a:p>
          </p:txBody>
        </p:sp>
        <p:sp>
          <p:nvSpPr>
            <p:cNvPr id="61454" name="Oval 18"/>
            <p:cNvSpPr>
              <a:spLocks noChangeArrowheads="1"/>
            </p:cNvSpPr>
            <p:nvPr/>
          </p:nvSpPr>
          <p:spPr bwMode="auto">
            <a:xfrm>
              <a:off x="4976" y="2801"/>
              <a:ext cx="72" cy="7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GB" sz="1800"/>
            </a:p>
          </p:txBody>
        </p:sp>
        <p:sp>
          <p:nvSpPr>
            <p:cNvPr id="61455" name="Oval 19"/>
            <p:cNvSpPr>
              <a:spLocks noChangeArrowheads="1"/>
            </p:cNvSpPr>
            <p:nvPr/>
          </p:nvSpPr>
          <p:spPr bwMode="auto">
            <a:xfrm>
              <a:off x="4976" y="2706"/>
              <a:ext cx="72" cy="7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GB" sz="1800"/>
            </a:p>
          </p:txBody>
        </p:sp>
        <p:sp>
          <p:nvSpPr>
            <p:cNvPr id="61456" name="Oval 20"/>
            <p:cNvSpPr>
              <a:spLocks noChangeArrowheads="1"/>
            </p:cNvSpPr>
            <p:nvPr/>
          </p:nvSpPr>
          <p:spPr bwMode="auto">
            <a:xfrm>
              <a:off x="4976" y="2706"/>
              <a:ext cx="72" cy="7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GB" sz="1800"/>
            </a:p>
          </p:txBody>
        </p:sp>
        <p:sp>
          <p:nvSpPr>
            <p:cNvPr id="61457" name="Oval 21"/>
            <p:cNvSpPr>
              <a:spLocks noChangeArrowheads="1"/>
            </p:cNvSpPr>
            <p:nvPr/>
          </p:nvSpPr>
          <p:spPr bwMode="auto">
            <a:xfrm>
              <a:off x="5168" y="2698"/>
              <a:ext cx="72" cy="7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GB" sz="1800"/>
            </a:p>
          </p:txBody>
        </p:sp>
        <p:sp>
          <p:nvSpPr>
            <p:cNvPr id="61458" name="Oval 22"/>
            <p:cNvSpPr>
              <a:spLocks noChangeArrowheads="1"/>
            </p:cNvSpPr>
            <p:nvPr/>
          </p:nvSpPr>
          <p:spPr bwMode="auto">
            <a:xfrm>
              <a:off x="5168" y="2698"/>
              <a:ext cx="72" cy="7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GB" sz="1800"/>
            </a:p>
          </p:txBody>
        </p:sp>
        <p:sp>
          <p:nvSpPr>
            <p:cNvPr id="61459" name="Oval 23"/>
            <p:cNvSpPr>
              <a:spLocks noChangeArrowheads="1"/>
            </p:cNvSpPr>
            <p:nvPr/>
          </p:nvSpPr>
          <p:spPr bwMode="auto">
            <a:xfrm>
              <a:off x="5168" y="2793"/>
              <a:ext cx="72" cy="7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GB" sz="1800"/>
            </a:p>
          </p:txBody>
        </p:sp>
        <p:sp>
          <p:nvSpPr>
            <p:cNvPr id="61460" name="Oval 24"/>
            <p:cNvSpPr>
              <a:spLocks noChangeArrowheads="1"/>
            </p:cNvSpPr>
            <p:nvPr/>
          </p:nvSpPr>
          <p:spPr bwMode="auto">
            <a:xfrm>
              <a:off x="5168" y="2793"/>
              <a:ext cx="72" cy="7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GB" sz="1800"/>
            </a:p>
          </p:txBody>
        </p:sp>
        <p:sp>
          <p:nvSpPr>
            <p:cNvPr id="61461" name="Line 25"/>
            <p:cNvSpPr>
              <a:spLocks noChangeShapeType="1"/>
            </p:cNvSpPr>
            <p:nvPr/>
          </p:nvSpPr>
          <p:spPr bwMode="auto">
            <a:xfrm flipV="1">
              <a:off x="2292" y="3150"/>
              <a:ext cx="1202" cy="26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62" name="Line 26"/>
            <p:cNvSpPr>
              <a:spLocks noChangeShapeType="1"/>
            </p:cNvSpPr>
            <p:nvPr/>
          </p:nvSpPr>
          <p:spPr bwMode="auto">
            <a:xfrm>
              <a:off x="2116" y="4124"/>
              <a:ext cx="33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63" name="Freeform 27"/>
            <p:cNvSpPr>
              <a:spLocks/>
            </p:cNvSpPr>
            <p:nvPr/>
          </p:nvSpPr>
          <p:spPr bwMode="auto">
            <a:xfrm>
              <a:off x="2116" y="828"/>
              <a:ext cx="3333" cy="3296"/>
            </a:xfrm>
            <a:custGeom>
              <a:avLst/>
              <a:gdLst>
                <a:gd name="T0" fmla="*/ 0 w 416"/>
                <a:gd name="T1" fmla="*/ 0 h 416"/>
                <a:gd name="T2" fmla="*/ 1714196 w 416"/>
                <a:gd name="T3" fmla="*/ 0 h 416"/>
                <a:gd name="T4" fmla="*/ 1714196 w 416"/>
                <a:gd name="T5" fmla="*/ 1639308 h 416"/>
                <a:gd name="T6" fmla="*/ 0 60000 65536"/>
                <a:gd name="T7" fmla="*/ 0 60000 65536"/>
                <a:gd name="T8" fmla="*/ 0 60000 65536"/>
                <a:gd name="T9" fmla="*/ 0 w 416"/>
                <a:gd name="T10" fmla="*/ 0 h 416"/>
                <a:gd name="T11" fmla="*/ 416 w 416"/>
                <a:gd name="T12" fmla="*/ 416 h 4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6" h="416">
                  <a:moveTo>
                    <a:pt x="0" y="0"/>
                  </a:moveTo>
                  <a:lnTo>
                    <a:pt x="416" y="0"/>
                  </a:lnTo>
                  <a:lnTo>
                    <a:pt x="416" y="4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GB" sz="1800"/>
            </a:p>
          </p:txBody>
        </p:sp>
        <p:sp>
          <p:nvSpPr>
            <p:cNvPr id="61464" name="Freeform 28"/>
            <p:cNvSpPr>
              <a:spLocks/>
            </p:cNvSpPr>
            <p:nvPr/>
          </p:nvSpPr>
          <p:spPr bwMode="auto">
            <a:xfrm>
              <a:off x="2116" y="828"/>
              <a:ext cx="3333" cy="3296"/>
            </a:xfrm>
            <a:custGeom>
              <a:avLst/>
              <a:gdLst>
                <a:gd name="T0" fmla="*/ 0 w 416"/>
                <a:gd name="T1" fmla="*/ 0 h 416"/>
                <a:gd name="T2" fmla="*/ 0 w 416"/>
                <a:gd name="T3" fmla="*/ 1639308 h 416"/>
                <a:gd name="T4" fmla="*/ 1714196 w 416"/>
                <a:gd name="T5" fmla="*/ 1639308 h 416"/>
                <a:gd name="T6" fmla="*/ 0 60000 65536"/>
                <a:gd name="T7" fmla="*/ 0 60000 65536"/>
                <a:gd name="T8" fmla="*/ 0 60000 65536"/>
                <a:gd name="T9" fmla="*/ 0 w 416"/>
                <a:gd name="T10" fmla="*/ 0 h 416"/>
                <a:gd name="T11" fmla="*/ 416 w 416"/>
                <a:gd name="T12" fmla="*/ 416 h 4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6" h="416">
                  <a:moveTo>
                    <a:pt x="0" y="0"/>
                  </a:moveTo>
                  <a:lnTo>
                    <a:pt x="0" y="416"/>
                  </a:lnTo>
                  <a:lnTo>
                    <a:pt x="416" y="4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GB" sz="1800"/>
            </a:p>
          </p:txBody>
        </p:sp>
        <p:sp>
          <p:nvSpPr>
            <p:cNvPr id="61465" name="Line 29"/>
            <p:cNvSpPr>
              <a:spLocks noChangeShapeType="1"/>
            </p:cNvSpPr>
            <p:nvPr/>
          </p:nvSpPr>
          <p:spPr bwMode="auto">
            <a:xfrm>
              <a:off x="2116" y="828"/>
              <a:ext cx="1" cy="32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66" name="Line 30"/>
            <p:cNvSpPr>
              <a:spLocks noChangeShapeType="1"/>
            </p:cNvSpPr>
            <p:nvPr/>
          </p:nvSpPr>
          <p:spPr bwMode="auto">
            <a:xfrm flipV="1">
              <a:off x="2244" y="40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67" name="Line 31"/>
            <p:cNvSpPr>
              <a:spLocks noChangeShapeType="1"/>
            </p:cNvSpPr>
            <p:nvPr/>
          </p:nvSpPr>
          <p:spPr bwMode="auto">
            <a:xfrm>
              <a:off x="2244" y="820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68" name="Rectangle 32"/>
            <p:cNvSpPr>
              <a:spLocks noChangeArrowheads="1"/>
            </p:cNvSpPr>
            <p:nvPr/>
          </p:nvSpPr>
          <p:spPr bwMode="auto">
            <a:xfrm>
              <a:off x="2164" y="4148"/>
              <a:ext cx="1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400</a:t>
              </a:r>
              <a:endParaRPr lang="en-GB" sz="1800"/>
            </a:p>
          </p:txBody>
        </p:sp>
        <p:sp>
          <p:nvSpPr>
            <p:cNvPr id="61469" name="Line 33"/>
            <p:cNvSpPr>
              <a:spLocks noChangeShapeType="1"/>
            </p:cNvSpPr>
            <p:nvPr/>
          </p:nvSpPr>
          <p:spPr bwMode="auto">
            <a:xfrm flipV="1">
              <a:off x="2580" y="40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70" name="Line 34"/>
            <p:cNvSpPr>
              <a:spLocks noChangeShapeType="1"/>
            </p:cNvSpPr>
            <p:nvPr/>
          </p:nvSpPr>
          <p:spPr bwMode="auto">
            <a:xfrm>
              <a:off x="2580" y="820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71" name="Rectangle 35"/>
            <p:cNvSpPr>
              <a:spLocks noChangeArrowheads="1"/>
            </p:cNvSpPr>
            <p:nvPr/>
          </p:nvSpPr>
          <p:spPr bwMode="auto">
            <a:xfrm>
              <a:off x="2500" y="4148"/>
              <a:ext cx="1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500</a:t>
              </a:r>
              <a:endParaRPr lang="en-GB" sz="1800"/>
            </a:p>
          </p:txBody>
        </p:sp>
        <p:sp>
          <p:nvSpPr>
            <p:cNvPr id="61472" name="Line 36"/>
            <p:cNvSpPr>
              <a:spLocks noChangeShapeType="1"/>
            </p:cNvSpPr>
            <p:nvPr/>
          </p:nvSpPr>
          <p:spPr bwMode="auto">
            <a:xfrm flipV="1">
              <a:off x="2909" y="40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73" name="Line 37"/>
            <p:cNvSpPr>
              <a:spLocks noChangeShapeType="1"/>
            </p:cNvSpPr>
            <p:nvPr/>
          </p:nvSpPr>
          <p:spPr bwMode="auto">
            <a:xfrm>
              <a:off x="2909" y="820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74" name="Rectangle 38"/>
            <p:cNvSpPr>
              <a:spLocks noChangeArrowheads="1"/>
            </p:cNvSpPr>
            <p:nvPr/>
          </p:nvSpPr>
          <p:spPr bwMode="auto">
            <a:xfrm>
              <a:off x="2829" y="4148"/>
              <a:ext cx="1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600</a:t>
              </a:r>
              <a:endParaRPr lang="en-GB" sz="1800"/>
            </a:p>
          </p:txBody>
        </p:sp>
        <p:sp>
          <p:nvSpPr>
            <p:cNvPr id="61475" name="Line 39"/>
            <p:cNvSpPr>
              <a:spLocks noChangeShapeType="1"/>
            </p:cNvSpPr>
            <p:nvPr/>
          </p:nvSpPr>
          <p:spPr bwMode="auto">
            <a:xfrm flipV="1">
              <a:off x="3245" y="40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76" name="Line 40"/>
            <p:cNvSpPr>
              <a:spLocks noChangeShapeType="1"/>
            </p:cNvSpPr>
            <p:nvPr/>
          </p:nvSpPr>
          <p:spPr bwMode="auto">
            <a:xfrm>
              <a:off x="3245" y="820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77" name="Rectangle 41"/>
            <p:cNvSpPr>
              <a:spLocks noChangeArrowheads="1"/>
            </p:cNvSpPr>
            <p:nvPr/>
          </p:nvSpPr>
          <p:spPr bwMode="auto">
            <a:xfrm>
              <a:off x="3165" y="4148"/>
              <a:ext cx="1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700</a:t>
              </a:r>
              <a:endParaRPr lang="en-GB" sz="1800"/>
            </a:p>
          </p:txBody>
        </p:sp>
        <p:sp>
          <p:nvSpPr>
            <p:cNvPr id="61478" name="Line 42"/>
            <p:cNvSpPr>
              <a:spLocks noChangeShapeType="1"/>
            </p:cNvSpPr>
            <p:nvPr/>
          </p:nvSpPr>
          <p:spPr bwMode="auto">
            <a:xfrm flipV="1">
              <a:off x="3574" y="40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79" name="Line 43"/>
            <p:cNvSpPr>
              <a:spLocks noChangeShapeType="1"/>
            </p:cNvSpPr>
            <p:nvPr/>
          </p:nvSpPr>
          <p:spPr bwMode="auto">
            <a:xfrm>
              <a:off x="3574" y="820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80" name="Rectangle 44"/>
            <p:cNvSpPr>
              <a:spLocks noChangeArrowheads="1"/>
            </p:cNvSpPr>
            <p:nvPr/>
          </p:nvSpPr>
          <p:spPr bwMode="auto">
            <a:xfrm>
              <a:off x="3494" y="4148"/>
              <a:ext cx="1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800</a:t>
              </a:r>
              <a:endParaRPr lang="en-GB" sz="1800"/>
            </a:p>
          </p:txBody>
        </p:sp>
        <p:sp>
          <p:nvSpPr>
            <p:cNvPr id="61481" name="Line 45"/>
            <p:cNvSpPr>
              <a:spLocks noChangeShapeType="1"/>
            </p:cNvSpPr>
            <p:nvPr/>
          </p:nvSpPr>
          <p:spPr bwMode="auto">
            <a:xfrm flipV="1">
              <a:off x="3902" y="40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82" name="Line 46"/>
            <p:cNvSpPr>
              <a:spLocks noChangeShapeType="1"/>
            </p:cNvSpPr>
            <p:nvPr/>
          </p:nvSpPr>
          <p:spPr bwMode="auto">
            <a:xfrm>
              <a:off x="3902" y="820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83" name="Rectangle 47"/>
            <p:cNvSpPr>
              <a:spLocks noChangeArrowheads="1"/>
            </p:cNvSpPr>
            <p:nvPr/>
          </p:nvSpPr>
          <p:spPr bwMode="auto">
            <a:xfrm>
              <a:off x="3822" y="4148"/>
              <a:ext cx="1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900</a:t>
              </a:r>
              <a:endParaRPr lang="en-GB" sz="1800"/>
            </a:p>
          </p:txBody>
        </p:sp>
        <p:sp>
          <p:nvSpPr>
            <p:cNvPr id="61484" name="Line 48"/>
            <p:cNvSpPr>
              <a:spLocks noChangeShapeType="1"/>
            </p:cNvSpPr>
            <p:nvPr/>
          </p:nvSpPr>
          <p:spPr bwMode="auto">
            <a:xfrm flipV="1">
              <a:off x="4239" y="40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85" name="Line 49"/>
            <p:cNvSpPr>
              <a:spLocks noChangeShapeType="1"/>
            </p:cNvSpPr>
            <p:nvPr/>
          </p:nvSpPr>
          <p:spPr bwMode="auto">
            <a:xfrm>
              <a:off x="4239" y="820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86" name="Rectangle 50"/>
            <p:cNvSpPr>
              <a:spLocks noChangeArrowheads="1"/>
            </p:cNvSpPr>
            <p:nvPr/>
          </p:nvSpPr>
          <p:spPr bwMode="auto">
            <a:xfrm>
              <a:off x="4127" y="4148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1000</a:t>
              </a:r>
              <a:endParaRPr lang="en-GB" sz="1800"/>
            </a:p>
          </p:txBody>
        </p:sp>
        <p:sp>
          <p:nvSpPr>
            <p:cNvPr id="61487" name="Line 51"/>
            <p:cNvSpPr>
              <a:spLocks noChangeShapeType="1"/>
            </p:cNvSpPr>
            <p:nvPr/>
          </p:nvSpPr>
          <p:spPr bwMode="auto">
            <a:xfrm flipV="1">
              <a:off x="4567" y="40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88" name="Line 52"/>
            <p:cNvSpPr>
              <a:spLocks noChangeShapeType="1"/>
            </p:cNvSpPr>
            <p:nvPr/>
          </p:nvSpPr>
          <p:spPr bwMode="auto">
            <a:xfrm>
              <a:off x="4567" y="820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89" name="Rectangle 53"/>
            <p:cNvSpPr>
              <a:spLocks noChangeArrowheads="1"/>
            </p:cNvSpPr>
            <p:nvPr/>
          </p:nvSpPr>
          <p:spPr bwMode="auto">
            <a:xfrm>
              <a:off x="4455" y="4148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1100</a:t>
              </a:r>
              <a:endParaRPr lang="en-GB" sz="1800"/>
            </a:p>
          </p:txBody>
        </p:sp>
        <p:sp>
          <p:nvSpPr>
            <p:cNvPr id="61490" name="Line 54"/>
            <p:cNvSpPr>
              <a:spLocks noChangeShapeType="1"/>
            </p:cNvSpPr>
            <p:nvPr/>
          </p:nvSpPr>
          <p:spPr bwMode="auto">
            <a:xfrm flipV="1">
              <a:off x="4896" y="40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91" name="Line 55"/>
            <p:cNvSpPr>
              <a:spLocks noChangeShapeType="1"/>
            </p:cNvSpPr>
            <p:nvPr/>
          </p:nvSpPr>
          <p:spPr bwMode="auto">
            <a:xfrm>
              <a:off x="4896" y="820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92" name="Rectangle 56"/>
            <p:cNvSpPr>
              <a:spLocks noChangeArrowheads="1"/>
            </p:cNvSpPr>
            <p:nvPr/>
          </p:nvSpPr>
          <p:spPr bwMode="auto">
            <a:xfrm>
              <a:off x="4784" y="4148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1200</a:t>
              </a:r>
              <a:endParaRPr lang="en-GB" sz="1800"/>
            </a:p>
          </p:txBody>
        </p:sp>
        <p:sp>
          <p:nvSpPr>
            <p:cNvPr id="61493" name="Line 57"/>
            <p:cNvSpPr>
              <a:spLocks noChangeShapeType="1"/>
            </p:cNvSpPr>
            <p:nvPr/>
          </p:nvSpPr>
          <p:spPr bwMode="auto">
            <a:xfrm flipV="1">
              <a:off x="5232" y="40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94" name="Line 58"/>
            <p:cNvSpPr>
              <a:spLocks noChangeShapeType="1"/>
            </p:cNvSpPr>
            <p:nvPr/>
          </p:nvSpPr>
          <p:spPr bwMode="auto">
            <a:xfrm>
              <a:off x="5232" y="820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95" name="Rectangle 59"/>
            <p:cNvSpPr>
              <a:spLocks noChangeArrowheads="1"/>
            </p:cNvSpPr>
            <p:nvPr/>
          </p:nvSpPr>
          <p:spPr bwMode="auto">
            <a:xfrm>
              <a:off x="5120" y="4148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1300</a:t>
              </a:r>
              <a:endParaRPr lang="en-GB" sz="1800"/>
            </a:p>
          </p:txBody>
        </p:sp>
        <p:sp>
          <p:nvSpPr>
            <p:cNvPr id="61496" name="Line 60"/>
            <p:cNvSpPr>
              <a:spLocks noChangeShapeType="1"/>
            </p:cNvSpPr>
            <p:nvPr/>
          </p:nvSpPr>
          <p:spPr bwMode="auto">
            <a:xfrm>
              <a:off x="2116" y="1010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97" name="Line 61"/>
            <p:cNvSpPr>
              <a:spLocks noChangeShapeType="1"/>
            </p:cNvSpPr>
            <p:nvPr/>
          </p:nvSpPr>
          <p:spPr bwMode="auto">
            <a:xfrm flipH="1">
              <a:off x="5417" y="1010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98" name="Rectangle 62"/>
            <p:cNvSpPr>
              <a:spLocks noChangeArrowheads="1"/>
            </p:cNvSpPr>
            <p:nvPr/>
          </p:nvSpPr>
          <p:spPr bwMode="auto">
            <a:xfrm>
              <a:off x="1859" y="947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1000</a:t>
              </a:r>
              <a:endParaRPr lang="en-GB" sz="1800"/>
            </a:p>
          </p:txBody>
        </p:sp>
        <p:sp>
          <p:nvSpPr>
            <p:cNvPr id="61499" name="Line 63"/>
            <p:cNvSpPr>
              <a:spLocks noChangeShapeType="1"/>
            </p:cNvSpPr>
            <p:nvPr/>
          </p:nvSpPr>
          <p:spPr bwMode="auto">
            <a:xfrm>
              <a:off x="2116" y="1343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00" name="Line 64"/>
            <p:cNvSpPr>
              <a:spLocks noChangeShapeType="1"/>
            </p:cNvSpPr>
            <p:nvPr/>
          </p:nvSpPr>
          <p:spPr bwMode="auto">
            <a:xfrm flipH="1">
              <a:off x="5417" y="1343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01" name="Rectangle 65"/>
            <p:cNvSpPr>
              <a:spLocks noChangeArrowheads="1"/>
            </p:cNvSpPr>
            <p:nvPr/>
          </p:nvSpPr>
          <p:spPr bwMode="auto">
            <a:xfrm>
              <a:off x="1859" y="1280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1100</a:t>
              </a:r>
              <a:endParaRPr lang="en-GB" sz="1800"/>
            </a:p>
          </p:txBody>
        </p:sp>
        <p:sp>
          <p:nvSpPr>
            <p:cNvPr id="61502" name="Line 66"/>
            <p:cNvSpPr>
              <a:spLocks noChangeShapeType="1"/>
            </p:cNvSpPr>
            <p:nvPr/>
          </p:nvSpPr>
          <p:spPr bwMode="auto">
            <a:xfrm>
              <a:off x="2116" y="1668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03" name="Line 67"/>
            <p:cNvSpPr>
              <a:spLocks noChangeShapeType="1"/>
            </p:cNvSpPr>
            <p:nvPr/>
          </p:nvSpPr>
          <p:spPr bwMode="auto">
            <a:xfrm flipH="1">
              <a:off x="5417" y="1668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04" name="Rectangle 68"/>
            <p:cNvSpPr>
              <a:spLocks noChangeArrowheads="1"/>
            </p:cNvSpPr>
            <p:nvPr/>
          </p:nvSpPr>
          <p:spPr bwMode="auto">
            <a:xfrm>
              <a:off x="1859" y="1605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1200</a:t>
              </a:r>
              <a:endParaRPr lang="en-GB" sz="1800"/>
            </a:p>
          </p:txBody>
        </p:sp>
        <p:sp>
          <p:nvSpPr>
            <p:cNvPr id="61505" name="Line 69"/>
            <p:cNvSpPr>
              <a:spLocks noChangeShapeType="1"/>
            </p:cNvSpPr>
            <p:nvPr/>
          </p:nvSpPr>
          <p:spPr bwMode="auto">
            <a:xfrm>
              <a:off x="2116" y="200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06" name="Line 70"/>
            <p:cNvSpPr>
              <a:spLocks noChangeShapeType="1"/>
            </p:cNvSpPr>
            <p:nvPr/>
          </p:nvSpPr>
          <p:spPr bwMode="auto">
            <a:xfrm flipH="1">
              <a:off x="5417" y="200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07" name="Rectangle 71"/>
            <p:cNvSpPr>
              <a:spLocks noChangeArrowheads="1"/>
            </p:cNvSpPr>
            <p:nvPr/>
          </p:nvSpPr>
          <p:spPr bwMode="auto">
            <a:xfrm>
              <a:off x="1859" y="1937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1300</a:t>
              </a:r>
              <a:endParaRPr lang="en-GB" sz="1800"/>
            </a:p>
          </p:txBody>
        </p:sp>
        <p:sp>
          <p:nvSpPr>
            <p:cNvPr id="61508" name="Line 72"/>
            <p:cNvSpPr>
              <a:spLocks noChangeShapeType="1"/>
            </p:cNvSpPr>
            <p:nvPr/>
          </p:nvSpPr>
          <p:spPr bwMode="auto">
            <a:xfrm>
              <a:off x="2116" y="2326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09" name="Line 73"/>
            <p:cNvSpPr>
              <a:spLocks noChangeShapeType="1"/>
            </p:cNvSpPr>
            <p:nvPr/>
          </p:nvSpPr>
          <p:spPr bwMode="auto">
            <a:xfrm flipH="1">
              <a:off x="5417" y="2326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10" name="Rectangle 74"/>
            <p:cNvSpPr>
              <a:spLocks noChangeArrowheads="1"/>
            </p:cNvSpPr>
            <p:nvPr/>
          </p:nvSpPr>
          <p:spPr bwMode="auto">
            <a:xfrm>
              <a:off x="1859" y="2262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1400</a:t>
              </a:r>
              <a:endParaRPr lang="en-GB" sz="1800"/>
            </a:p>
          </p:txBody>
        </p:sp>
        <p:sp>
          <p:nvSpPr>
            <p:cNvPr id="61511" name="Line 75"/>
            <p:cNvSpPr>
              <a:spLocks noChangeShapeType="1"/>
            </p:cNvSpPr>
            <p:nvPr/>
          </p:nvSpPr>
          <p:spPr bwMode="auto">
            <a:xfrm>
              <a:off x="2116" y="265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12" name="Line 76"/>
            <p:cNvSpPr>
              <a:spLocks noChangeShapeType="1"/>
            </p:cNvSpPr>
            <p:nvPr/>
          </p:nvSpPr>
          <p:spPr bwMode="auto">
            <a:xfrm flipH="1">
              <a:off x="5417" y="265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13" name="Rectangle 77"/>
            <p:cNvSpPr>
              <a:spLocks noChangeArrowheads="1"/>
            </p:cNvSpPr>
            <p:nvPr/>
          </p:nvSpPr>
          <p:spPr bwMode="auto">
            <a:xfrm>
              <a:off x="1859" y="2587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1500</a:t>
              </a:r>
              <a:endParaRPr lang="en-GB" sz="1800"/>
            </a:p>
          </p:txBody>
        </p:sp>
        <p:sp>
          <p:nvSpPr>
            <p:cNvPr id="61514" name="Line 78"/>
            <p:cNvSpPr>
              <a:spLocks noChangeShapeType="1"/>
            </p:cNvSpPr>
            <p:nvPr/>
          </p:nvSpPr>
          <p:spPr bwMode="auto">
            <a:xfrm>
              <a:off x="2116" y="2983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15" name="Line 79"/>
            <p:cNvSpPr>
              <a:spLocks noChangeShapeType="1"/>
            </p:cNvSpPr>
            <p:nvPr/>
          </p:nvSpPr>
          <p:spPr bwMode="auto">
            <a:xfrm flipH="1">
              <a:off x="5417" y="2983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16" name="Rectangle 80"/>
            <p:cNvSpPr>
              <a:spLocks noChangeArrowheads="1"/>
            </p:cNvSpPr>
            <p:nvPr/>
          </p:nvSpPr>
          <p:spPr bwMode="auto">
            <a:xfrm>
              <a:off x="1859" y="2920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1600</a:t>
              </a:r>
              <a:endParaRPr lang="en-GB" sz="1800"/>
            </a:p>
          </p:txBody>
        </p:sp>
        <p:sp>
          <p:nvSpPr>
            <p:cNvPr id="61517" name="Line 81"/>
            <p:cNvSpPr>
              <a:spLocks noChangeShapeType="1"/>
            </p:cNvSpPr>
            <p:nvPr/>
          </p:nvSpPr>
          <p:spPr bwMode="auto">
            <a:xfrm>
              <a:off x="2116" y="3308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18" name="Line 82"/>
            <p:cNvSpPr>
              <a:spLocks noChangeShapeType="1"/>
            </p:cNvSpPr>
            <p:nvPr/>
          </p:nvSpPr>
          <p:spPr bwMode="auto">
            <a:xfrm flipH="1">
              <a:off x="5417" y="3308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19" name="Rectangle 83"/>
            <p:cNvSpPr>
              <a:spLocks noChangeArrowheads="1"/>
            </p:cNvSpPr>
            <p:nvPr/>
          </p:nvSpPr>
          <p:spPr bwMode="auto">
            <a:xfrm>
              <a:off x="1859" y="3245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1700</a:t>
              </a:r>
              <a:endParaRPr lang="en-GB" sz="1800"/>
            </a:p>
          </p:txBody>
        </p:sp>
        <p:sp>
          <p:nvSpPr>
            <p:cNvPr id="61520" name="Line 84"/>
            <p:cNvSpPr>
              <a:spLocks noChangeShapeType="1"/>
            </p:cNvSpPr>
            <p:nvPr/>
          </p:nvSpPr>
          <p:spPr bwMode="auto">
            <a:xfrm>
              <a:off x="2116" y="3633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21" name="Line 85"/>
            <p:cNvSpPr>
              <a:spLocks noChangeShapeType="1"/>
            </p:cNvSpPr>
            <p:nvPr/>
          </p:nvSpPr>
          <p:spPr bwMode="auto">
            <a:xfrm flipH="1">
              <a:off x="5417" y="3633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22" name="Rectangle 86"/>
            <p:cNvSpPr>
              <a:spLocks noChangeArrowheads="1"/>
            </p:cNvSpPr>
            <p:nvPr/>
          </p:nvSpPr>
          <p:spPr bwMode="auto">
            <a:xfrm>
              <a:off x="1859" y="3570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1800</a:t>
              </a:r>
              <a:endParaRPr lang="en-GB" sz="1800"/>
            </a:p>
          </p:txBody>
        </p:sp>
        <p:sp>
          <p:nvSpPr>
            <p:cNvPr id="61523" name="Line 87"/>
            <p:cNvSpPr>
              <a:spLocks noChangeShapeType="1"/>
            </p:cNvSpPr>
            <p:nvPr/>
          </p:nvSpPr>
          <p:spPr bwMode="auto">
            <a:xfrm>
              <a:off x="2116" y="3966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24" name="Line 88"/>
            <p:cNvSpPr>
              <a:spLocks noChangeShapeType="1"/>
            </p:cNvSpPr>
            <p:nvPr/>
          </p:nvSpPr>
          <p:spPr bwMode="auto">
            <a:xfrm flipH="1">
              <a:off x="5417" y="3966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25" name="Rectangle 89"/>
            <p:cNvSpPr>
              <a:spLocks noChangeArrowheads="1"/>
            </p:cNvSpPr>
            <p:nvPr/>
          </p:nvSpPr>
          <p:spPr bwMode="auto">
            <a:xfrm>
              <a:off x="1859" y="3902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1900</a:t>
              </a:r>
              <a:endParaRPr lang="en-GB" sz="1800"/>
            </a:p>
          </p:txBody>
        </p:sp>
        <p:sp>
          <p:nvSpPr>
            <p:cNvPr id="61526" name="Line 90"/>
            <p:cNvSpPr>
              <a:spLocks noChangeShapeType="1"/>
            </p:cNvSpPr>
            <p:nvPr/>
          </p:nvSpPr>
          <p:spPr bwMode="auto">
            <a:xfrm>
              <a:off x="2116" y="4124"/>
              <a:ext cx="33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27" name="Freeform 91"/>
            <p:cNvSpPr>
              <a:spLocks/>
            </p:cNvSpPr>
            <p:nvPr/>
          </p:nvSpPr>
          <p:spPr bwMode="auto">
            <a:xfrm>
              <a:off x="2116" y="828"/>
              <a:ext cx="3333" cy="3296"/>
            </a:xfrm>
            <a:custGeom>
              <a:avLst/>
              <a:gdLst>
                <a:gd name="T0" fmla="*/ 0 w 416"/>
                <a:gd name="T1" fmla="*/ 0 h 416"/>
                <a:gd name="T2" fmla="*/ 1714196 w 416"/>
                <a:gd name="T3" fmla="*/ 0 h 416"/>
                <a:gd name="T4" fmla="*/ 1714196 w 416"/>
                <a:gd name="T5" fmla="*/ 1639308 h 416"/>
                <a:gd name="T6" fmla="*/ 0 60000 65536"/>
                <a:gd name="T7" fmla="*/ 0 60000 65536"/>
                <a:gd name="T8" fmla="*/ 0 60000 65536"/>
                <a:gd name="T9" fmla="*/ 0 w 416"/>
                <a:gd name="T10" fmla="*/ 0 h 416"/>
                <a:gd name="T11" fmla="*/ 416 w 416"/>
                <a:gd name="T12" fmla="*/ 416 h 4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6" h="416">
                  <a:moveTo>
                    <a:pt x="0" y="0"/>
                  </a:moveTo>
                  <a:lnTo>
                    <a:pt x="416" y="0"/>
                  </a:lnTo>
                  <a:lnTo>
                    <a:pt x="416" y="4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GB" sz="1800"/>
            </a:p>
          </p:txBody>
        </p:sp>
        <p:sp>
          <p:nvSpPr>
            <p:cNvPr id="61528" name="Line 92"/>
            <p:cNvSpPr>
              <a:spLocks noChangeShapeType="1"/>
            </p:cNvSpPr>
            <p:nvPr/>
          </p:nvSpPr>
          <p:spPr bwMode="auto">
            <a:xfrm>
              <a:off x="2116" y="828"/>
              <a:ext cx="1" cy="32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08216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2467" name="Picture 3" descr="CT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522" y="2138461"/>
            <a:ext cx="5750806" cy="43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58775" y="620688"/>
            <a:ext cx="50053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100" dirty="0">
                <a:solidFill>
                  <a:schemeClr val="bg1"/>
                </a:solidFill>
                <a:latin typeface="+mj-lt"/>
              </a:rPr>
              <a:t>Failed</a:t>
            </a:r>
            <a:r>
              <a:rPr lang="en-GB" sz="3100" dirty="0">
                <a:solidFill>
                  <a:schemeClr val="bg1"/>
                </a:solidFill>
              </a:rPr>
              <a:t> current transformer</a:t>
            </a:r>
          </a:p>
        </p:txBody>
      </p:sp>
    </p:spTree>
    <p:extLst>
      <p:ext uri="{BB962C8B-B14F-4D97-AF65-F5344CB8AC3E}">
        <p14:creationId xmlns:p14="http://schemas.microsoft.com/office/powerpoint/2010/main" val="67018001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>
          <a:xfrm>
            <a:off x="107504" y="332656"/>
            <a:ext cx="4789998" cy="1224135"/>
          </a:xfrm>
        </p:spPr>
        <p:txBody>
          <a:bodyPr/>
          <a:lstStyle/>
          <a:p>
            <a:pPr algn="l"/>
            <a:r>
              <a:rPr lang="en-GB" dirty="0">
                <a:ea typeface="ＭＳ Ｐゴシック" pitchFamily="34" charset="-128"/>
                <a:cs typeface="Arial" pitchFamily="34" charset="0"/>
              </a:rPr>
              <a:t>Effectiveness of TDOA radiometric location</a:t>
            </a:r>
          </a:p>
        </p:txBody>
      </p:sp>
      <p:sp>
        <p:nvSpPr>
          <p:cNvPr id="61443" name="Oval 3"/>
          <p:cNvSpPr>
            <a:spLocks noChangeArrowheads="1"/>
          </p:cNvSpPr>
          <p:nvPr/>
        </p:nvSpPr>
        <p:spPr bwMode="auto">
          <a:xfrm>
            <a:off x="4643438" y="4957763"/>
            <a:ext cx="346075" cy="3429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en-GB" sz="1800"/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 flipH="1">
            <a:off x="193675" y="3393008"/>
            <a:ext cx="417513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714374" y="3095054"/>
            <a:ext cx="27054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GB" sz="2400" dirty="0"/>
              <a:t>Locus of increasingly strong PD events</a:t>
            </a:r>
          </a:p>
        </p:txBody>
      </p:sp>
      <p:grpSp>
        <p:nvGrpSpPr>
          <p:cNvPr id="61446" name="Group 6"/>
          <p:cNvGrpSpPr>
            <a:grpSpLocks/>
          </p:cNvGrpSpPr>
          <p:nvPr/>
        </p:nvGrpSpPr>
        <p:grpSpPr bwMode="auto">
          <a:xfrm>
            <a:off x="250825" y="2565921"/>
            <a:ext cx="288925" cy="215900"/>
            <a:chOff x="158" y="1162"/>
            <a:chExt cx="182" cy="136"/>
          </a:xfrm>
        </p:grpSpPr>
        <p:sp>
          <p:nvSpPr>
            <p:cNvPr id="61529" name="Oval 7"/>
            <p:cNvSpPr>
              <a:spLocks noChangeArrowheads="1"/>
            </p:cNvSpPr>
            <p:nvPr/>
          </p:nvSpPr>
          <p:spPr bwMode="auto">
            <a:xfrm>
              <a:off x="158" y="1162"/>
              <a:ext cx="46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 sz="1800"/>
            </a:p>
          </p:txBody>
        </p:sp>
        <p:sp>
          <p:nvSpPr>
            <p:cNvPr id="61530" name="Oval 8"/>
            <p:cNvSpPr>
              <a:spLocks noChangeArrowheads="1"/>
            </p:cNvSpPr>
            <p:nvPr/>
          </p:nvSpPr>
          <p:spPr bwMode="auto">
            <a:xfrm>
              <a:off x="294" y="1162"/>
              <a:ext cx="46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 sz="1800"/>
            </a:p>
          </p:txBody>
        </p:sp>
        <p:sp>
          <p:nvSpPr>
            <p:cNvPr id="61531" name="Oval 9"/>
            <p:cNvSpPr>
              <a:spLocks noChangeArrowheads="1"/>
            </p:cNvSpPr>
            <p:nvPr/>
          </p:nvSpPr>
          <p:spPr bwMode="auto">
            <a:xfrm>
              <a:off x="158" y="1253"/>
              <a:ext cx="46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 sz="1800"/>
            </a:p>
          </p:txBody>
        </p:sp>
        <p:sp>
          <p:nvSpPr>
            <p:cNvPr id="61532" name="Oval 10"/>
            <p:cNvSpPr>
              <a:spLocks noChangeArrowheads="1"/>
            </p:cNvSpPr>
            <p:nvPr/>
          </p:nvSpPr>
          <p:spPr bwMode="auto">
            <a:xfrm>
              <a:off x="294" y="1253"/>
              <a:ext cx="46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 sz="1800"/>
            </a:p>
          </p:txBody>
        </p:sp>
      </p:grpSp>
      <p:sp>
        <p:nvSpPr>
          <p:cNvPr id="61447" name="Text Box 11"/>
          <p:cNvSpPr txBox="1">
            <a:spLocks noChangeArrowheads="1"/>
          </p:cNvSpPr>
          <p:nvPr/>
        </p:nvSpPr>
        <p:spPr bwMode="auto">
          <a:xfrm>
            <a:off x="735013" y="2492896"/>
            <a:ext cx="1749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GB" sz="2400" dirty="0"/>
              <a:t>Antennas</a:t>
            </a:r>
          </a:p>
        </p:txBody>
      </p:sp>
      <p:grpSp>
        <p:nvGrpSpPr>
          <p:cNvPr id="61448" name="Group 12"/>
          <p:cNvGrpSpPr>
            <a:grpSpLocks noChangeAspect="1"/>
          </p:cNvGrpSpPr>
          <p:nvPr/>
        </p:nvGrpSpPr>
        <p:grpSpPr bwMode="auto">
          <a:xfrm>
            <a:off x="2325209" y="1412776"/>
            <a:ext cx="7863366" cy="5832574"/>
            <a:chOff x="970" y="527"/>
            <a:chExt cx="5448" cy="4041"/>
          </a:xfrm>
        </p:grpSpPr>
        <p:sp>
          <p:nvSpPr>
            <p:cNvPr id="61449" name="AutoShape 13"/>
            <p:cNvSpPr>
              <a:spLocks noChangeAspect="1" noChangeArrowheads="1" noTextEdit="1"/>
            </p:cNvSpPr>
            <p:nvPr/>
          </p:nvSpPr>
          <p:spPr bwMode="auto">
            <a:xfrm>
              <a:off x="970" y="527"/>
              <a:ext cx="5448" cy="4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50" name="Rectangle 14"/>
            <p:cNvSpPr>
              <a:spLocks noChangeArrowheads="1"/>
            </p:cNvSpPr>
            <p:nvPr/>
          </p:nvSpPr>
          <p:spPr bwMode="auto">
            <a:xfrm>
              <a:off x="2116" y="828"/>
              <a:ext cx="3333" cy="32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GB" sz="1800"/>
            </a:p>
          </p:txBody>
        </p:sp>
        <p:sp>
          <p:nvSpPr>
            <p:cNvPr id="61451" name="Rectangle 15"/>
            <p:cNvSpPr>
              <a:spLocks noChangeArrowheads="1"/>
            </p:cNvSpPr>
            <p:nvPr/>
          </p:nvSpPr>
          <p:spPr bwMode="auto">
            <a:xfrm>
              <a:off x="2116" y="828"/>
              <a:ext cx="3333" cy="329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GB" sz="1800"/>
            </a:p>
          </p:txBody>
        </p:sp>
        <p:pic>
          <p:nvPicPr>
            <p:cNvPr id="61452" name="Picture 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" y="820"/>
              <a:ext cx="3341" cy="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53" name="Oval 17"/>
            <p:cNvSpPr>
              <a:spLocks noChangeArrowheads="1"/>
            </p:cNvSpPr>
            <p:nvPr/>
          </p:nvSpPr>
          <p:spPr bwMode="auto">
            <a:xfrm>
              <a:off x="4976" y="2801"/>
              <a:ext cx="72" cy="7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GB" sz="1800"/>
            </a:p>
          </p:txBody>
        </p:sp>
        <p:sp>
          <p:nvSpPr>
            <p:cNvPr id="61454" name="Oval 18"/>
            <p:cNvSpPr>
              <a:spLocks noChangeArrowheads="1"/>
            </p:cNvSpPr>
            <p:nvPr/>
          </p:nvSpPr>
          <p:spPr bwMode="auto">
            <a:xfrm>
              <a:off x="4976" y="2801"/>
              <a:ext cx="72" cy="7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GB" sz="1800"/>
            </a:p>
          </p:txBody>
        </p:sp>
        <p:sp>
          <p:nvSpPr>
            <p:cNvPr id="61455" name="Oval 19"/>
            <p:cNvSpPr>
              <a:spLocks noChangeArrowheads="1"/>
            </p:cNvSpPr>
            <p:nvPr/>
          </p:nvSpPr>
          <p:spPr bwMode="auto">
            <a:xfrm>
              <a:off x="4976" y="2706"/>
              <a:ext cx="72" cy="7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GB" sz="1800"/>
            </a:p>
          </p:txBody>
        </p:sp>
        <p:sp>
          <p:nvSpPr>
            <p:cNvPr id="61456" name="Oval 20"/>
            <p:cNvSpPr>
              <a:spLocks noChangeArrowheads="1"/>
            </p:cNvSpPr>
            <p:nvPr/>
          </p:nvSpPr>
          <p:spPr bwMode="auto">
            <a:xfrm>
              <a:off x="4976" y="2706"/>
              <a:ext cx="72" cy="7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GB" sz="1800"/>
            </a:p>
          </p:txBody>
        </p:sp>
        <p:sp>
          <p:nvSpPr>
            <p:cNvPr id="61457" name="Oval 21"/>
            <p:cNvSpPr>
              <a:spLocks noChangeArrowheads="1"/>
            </p:cNvSpPr>
            <p:nvPr/>
          </p:nvSpPr>
          <p:spPr bwMode="auto">
            <a:xfrm>
              <a:off x="5168" y="2698"/>
              <a:ext cx="72" cy="7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GB" sz="1800"/>
            </a:p>
          </p:txBody>
        </p:sp>
        <p:sp>
          <p:nvSpPr>
            <p:cNvPr id="61458" name="Oval 22"/>
            <p:cNvSpPr>
              <a:spLocks noChangeArrowheads="1"/>
            </p:cNvSpPr>
            <p:nvPr/>
          </p:nvSpPr>
          <p:spPr bwMode="auto">
            <a:xfrm>
              <a:off x="5168" y="2698"/>
              <a:ext cx="72" cy="7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GB" sz="1800"/>
            </a:p>
          </p:txBody>
        </p:sp>
        <p:sp>
          <p:nvSpPr>
            <p:cNvPr id="61459" name="Oval 23"/>
            <p:cNvSpPr>
              <a:spLocks noChangeArrowheads="1"/>
            </p:cNvSpPr>
            <p:nvPr/>
          </p:nvSpPr>
          <p:spPr bwMode="auto">
            <a:xfrm>
              <a:off x="5168" y="2793"/>
              <a:ext cx="72" cy="7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GB" sz="1800"/>
            </a:p>
          </p:txBody>
        </p:sp>
        <p:sp>
          <p:nvSpPr>
            <p:cNvPr id="61460" name="Oval 24"/>
            <p:cNvSpPr>
              <a:spLocks noChangeArrowheads="1"/>
            </p:cNvSpPr>
            <p:nvPr/>
          </p:nvSpPr>
          <p:spPr bwMode="auto">
            <a:xfrm>
              <a:off x="5168" y="2793"/>
              <a:ext cx="72" cy="71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GB" sz="1800"/>
            </a:p>
          </p:txBody>
        </p:sp>
        <p:sp>
          <p:nvSpPr>
            <p:cNvPr id="61461" name="Line 25"/>
            <p:cNvSpPr>
              <a:spLocks noChangeShapeType="1"/>
            </p:cNvSpPr>
            <p:nvPr/>
          </p:nvSpPr>
          <p:spPr bwMode="auto">
            <a:xfrm flipV="1">
              <a:off x="2292" y="3150"/>
              <a:ext cx="1202" cy="26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62" name="Line 26"/>
            <p:cNvSpPr>
              <a:spLocks noChangeShapeType="1"/>
            </p:cNvSpPr>
            <p:nvPr/>
          </p:nvSpPr>
          <p:spPr bwMode="auto">
            <a:xfrm>
              <a:off x="2116" y="4124"/>
              <a:ext cx="33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63" name="Freeform 27"/>
            <p:cNvSpPr>
              <a:spLocks/>
            </p:cNvSpPr>
            <p:nvPr/>
          </p:nvSpPr>
          <p:spPr bwMode="auto">
            <a:xfrm>
              <a:off x="2116" y="828"/>
              <a:ext cx="3333" cy="3296"/>
            </a:xfrm>
            <a:custGeom>
              <a:avLst/>
              <a:gdLst>
                <a:gd name="T0" fmla="*/ 0 w 416"/>
                <a:gd name="T1" fmla="*/ 0 h 416"/>
                <a:gd name="T2" fmla="*/ 1714196 w 416"/>
                <a:gd name="T3" fmla="*/ 0 h 416"/>
                <a:gd name="T4" fmla="*/ 1714196 w 416"/>
                <a:gd name="T5" fmla="*/ 1639308 h 416"/>
                <a:gd name="T6" fmla="*/ 0 60000 65536"/>
                <a:gd name="T7" fmla="*/ 0 60000 65536"/>
                <a:gd name="T8" fmla="*/ 0 60000 65536"/>
                <a:gd name="T9" fmla="*/ 0 w 416"/>
                <a:gd name="T10" fmla="*/ 0 h 416"/>
                <a:gd name="T11" fmla="*/ 416 w 416"/>
                <a:gd name="T12" fmla="*/ 416 h 4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6" h="416">
                  <a:moveTo>
                    <a:pt x="0" y="0"/>
                  </a:moveTo>
                  <a:lnTo>
                    <a:pt x="416" y="0"/>
                  </a:lnTo>
                  <a:lnTo>
                    <a:pt x="416" y="4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GB" sz="1800"/>
            </a:p>
          </p:txBody>
        </p:sp>
        <p:sp>
          <p:nvSpPr>
            <p:cNvPr id="61464" name="Freeform 28"/>
            <p:cNvSpPr>
              <a:spLocks/>
            </p:cNvSpPr>
            <p:nvPr/>
          </p:nvSpPr>
          <p:spPr bwMode="auto">
            <a:xfrm>
              <a:off x="2116" y="828"/>
              <a:ext cx="3333" cy="3296"/>
            </a:xfrm>
            <a:custGeom>
              <a:avLst/>
              <a:gdLst>
                <a:gd name="T0" fmla="*/ 0 w 416"/>
                <a:gd name="T1" fmla="*/ 0 h 416"/>
                <a:gd name="T2" fmla="*/ 0 w 416"/>
                <a:gd name="T3" fmla="*/ 1639308 h 416"/>
                <a:gd name="T4" fmla="*/ 1714196 w 416"/>
                <a:gd name="T5" fmla="*/ 1639308 h 416"/>
                <a:gd name="T6" fmla="*/ 0 60000 65536"/>
                <a:gd name="T7" fmla="*/ 0 60000 65536"/>
                <a:gd name="T8" fmla="*/ 0 60000 65536"/>
                <a:gd name="T9" fmla="*/ 0 w 416"/>
                <a:gd name="T10" fmla="*/ 0 h 416"/>
                <a:gd name="T11" fmla="*/ 416 w 416"/>
                <a:gd name="T12" fmla="*/ 416 h 4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6" h="416">
                  <a:moveTo>
                    <a:pt x="0" y="0"/>
                  </a:moveTo>
                  <a:lnTo>
                    <a:pt x="0" y="416"/>
                  </a:lnTo>
                  <a:lnTo>
                    <a:pt x="416" y="4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GB" sz="1800"/>
            </a:p>
          </p:txBody>
        </p:sp>
        <p:sp>
          <p:nvSpPr>
            <p:cNvPr id="61465" name="Line 29"/>
            <p:cNvSpPr>
              <a:spLocks noChangeShapeType="1"/>
            </p:cNvSpPr>
            <p:nvPr/>
          </p:nvSpPr>
          <p:spPr bwMode="auto">
            <a:xfrm>
              <a:off x="2116" y="828"/>
              <a:ext cx="1" cy="32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66" name="Line 30"/>
            <p:cNvSpPr>
              <a:spLocks noChangeShapeType="1"/>
            </p:cNvSpPr>
            <p:nvPr/>
          </p:nvSpPr>
          <p:spPr bwMode="auto">
            <a:xfrm flipV="1">
              <a:off x="2244" y="40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67" name="Line 31"/>
            <p:cNvSpPr>
              <a:spLocks noChangeShapeType="1"/>
            </p:cNvSpPr>
            <p:nvPr/>
          </p:nvSpPr>
          <p:spPr bwMode="auto">
            <a:xfrm>
              <a:off x="2244" y="820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68" name="Rectangle 32"/>
            <p:cNvSpPr>
              <a:spLocks noChangeArrowheads="1"/>
            </p:cNvSpPr>
            <p:nvPr/>
          </p:nvSpPr>
          <p:spPr bwMode="auto">
            <a:xfrm>
              <a:off x="2164" y="4148"/>
              <a:ext cx="1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400</a:t>
              </a:r>
              <a:endParaRPr lang="en-GB" sz="1800"/>
            </a:p>
          </p:txBody>
        </p:sp>
        <p:sp>
          <p:nvSpPr>
            <p:cNvPr id="61469" name="Line 33"/>
            <p:cNvSpPr>
              <a:spLocks noChangeShapeType="1"/>
            </p:cNvSpPr>
            <p:nvPr/>
          </p:nvSpPr>
          <p:spPr bwMode="auto">
            <a:xfrm flipV="1">
              <a:off x="2580" y="40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70" name="Line 34"/>
            <p:cNvSpPr>
              <a:spLocks noChangeShapeType="1"/>
            </p:cNvSpPr>
            <p:nvPr/>
          </p:nvSpPr>
          <p:spPr bwMode="auto">
            <a:xfrm>
              <a:off x="2580" y="820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71" name="Rectangle 35"/>
            <p:cNvSpPr>
              <a:spLocks noChangeArrowheads="1"/>
            </p:cNvSpPr>
            <p:nvPr/>
          </p:nvSpPr>
          <p:spPr bwMode="auto">
            <a:xfrm>
              <a:off x="2500" y="4148"/>
              <a:ext cx="1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500</a:t>
              </a:r>
              <a:endParaRPr lang="en-GB" sz="1800"/>
            </a:p>
          </p:txBody>
        </p:sp>
        <p:sp>
          <p:nvSpPr>
            <p:cNvPr id="61472" name="Line 36"/>
            <p:cNvSpPr>
              <a:spLocks noChangeShapeType="1"/>
            </p:cNvSpPr>
            <p:nvPr/>
          </p:nvSpPr>
          <p:spPr bwMode="auto">
            <a:xfrm flipV="1">
              <a:off x="2909" y="40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73" name="Line 37"/>
            <p:cNvSpPr>
              <a:spLocks noChangeShapeType="1"/>
            </p:cNvSpPr>
            <p:nvPr/>
          </p:nvSpPr>
          <p:spPr bwMode="auto">
            <a:xfrm>
              <a:off x="2909" y="820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74" name="Rectangle 38"/>
            <p:cNvSpPr>
              <a:spLocks noChangeArrowheads="1"/>
            </p:cNvSpPr>
            <p:nvPr/>
          </p:nvSpPr>
          <p:spPr bwMode="auto">
            <a:xfrm>
              <a:off x="2829" y="4148"/>
              <a:ext cx="1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600</a:t>
              </a:r>
              <a:endParaRPr lang="en-GB" sz="1800"/>
            </a:p>
          </p:txBody>
        </p:sp>
        <p:sp>
          <p:nvSpPr>
            <p:cNvPr id="61475" name="Line 39"/>
            <p:cNvSpPr>
              <a:spLocks noChangeShapeType="1"/>
            </p:cNvSpPr>
            <p:nvPr/>
          </p:nvSpPr>
          <p:spPr bwMode="auto">
            <a:xfrm flipV="1">
              <a:off x="3245" y="40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76" name="Line 40"/>
            <p:cNvSpPr>
              <a:spLocks noChangeShapeType="1"/>
            </p:cNvSpPr>
            <p:nvPr/>
          </p:nvSpPr>
          <p:spPr bwMode="auto">
            <a:xfrm>
              <a:off x="3245" y="820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77" name="Rectangle 41"/>
            <p:cNvSpPr>
              <a:spLocks noChangeArrowheads="1"/>
            </p:cNvSpPr>
            <p:nvPr/>
          </p:nvSpPr>
          <p:spPr bwMode="auto">
            <a:xfrm>
              <a:off x="3165" y="4148"/>
              <a:ext cx="1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700</a:t>
              </a:r>
              <a:endParaRPr lang="en-GB" sz="1800"/>
            </a:p>
          </p:txBody>
        </p:sp>
        <p:sp>
          <p:nvSpPr>
            <p:cNvPr id="61478" name="Line 42"/>
            <p:cNvSpPr>
              <a:spLocks noChangeShapeType="1"/>
            </p:cNvSpPr>
            <p:nvPr/>
          </p:nvSpPr>
          <p:spPr bwMode="auto">
            <a:xfrm flipV="1">
              <a:off x="3574" y="40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79" name="Line 43"/>
            <p:cNvSpPr>
              <a:spLocks noChangeShapeType="1"/>
            </p:cNvSpPr>
            <p:nvPr/>
          </p:nvSpPr>
          <p:spPr bwMode="auto">
            <a:xfrm>
              <a:off x="3574" y="820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80" name="Rectangle 44"/>
            <p:cNvSpPr>
              <a:spLocks noChangeArrowheads="1"/>
            </p:cNvSpPr>
            <p:nvPr/>
          </p:nvSpPr>
          <p:spPr bwMode="auto">
            <a:xfrm>
              <a:off x="3494" y="4148"/>
              <a:ext cx="1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800</a:t>
              </a:r>
              <a:endParaRPr lang="en-GB" sz="1800"/>
            </a:p>
          </p:txBody>
        </p:sp>
        <p:sp>
          <p:nvSpPr>
            <p:cNvPr id="61481" name="Line 45"/>
            <p:cNvSpPr>
              <a:spLocks noChangeShapeType="1"/>
            </p:cNvSpPr>
            <p:nvPr/>
          </p:nvSpPr>
          <p:spPr bwMode="auto">
            <a:xfrm flipV="1">
              <a:off x="3902" y="40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82" name="Line 46"/>
            <p:cNvSpPr>
              <a:spLocks noChangeShapeType="1"/>
            </p:cNvSpPr>
            <p:nvPr/>
          </p:nvSpPr>
          <p:spPr bwMode="auto">
            <a:xfrm>
              <a:off x="3902" y="820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83" name="Rectangle 47"/>
            <p:cNvSpPr>
              <a:spLocks noChangeArrowheads="1"/>
            </p:cNvSpPr>
            <p:nvPr/>
          </p:nvSpPr>
          <p:spPr bwMode="auto">
            <a:xfrm>
              <a:off x="3822" y="4148"/>
              <a:ext cx="1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900</a:t>
              </a:r>
              <a:endParaRPr lang="en-GB" sz="1800"/>
            </a:p>
          </p:txBody>
        </p:sp>
        <p:sp>
          <p:nvSpPr>
            <p:cNvPr id="61484" name="Line 48"/>
            <p:cNvSpPr>
              <a:spLocks noChangeShapeType="1"/>
            </p:cNvSpPr>
            <p:nvPr/>
          </p:nvSpPr>
          <p:spPr bwMode="auto">
            <a:xfrm flipV="1">
              <a:off x="4239" y="40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85" name="Line 49"/>
            <p:cNvSpPr>
              <a:spLocks noChangeShapeType="1"/>
            </p:cNvSpPr>
            <p:nvPr/>
          </p:nvSpPr>
          <p:spPr bwMode="auto">
            <a:xfrm>
              <a:off x="4239" y="820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86" name="Rectangle 50"/>
            <p:cNvSpPr>
              <a:spLocks noChangeArrowheads="1"/>
            </p:cNvSpPr>
            <p:nvPr/>
          </p:nvSpPr>
          <p:spPr bwMode="auto">
            <a:xfrm>
              <a:off x="4127" y="4148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1000</a:t>
              </a:r>
              <a:endParaRPr lang="en-GB" sz="1800"/>
            </a:p>
          </p:txBody>
        </p:sp>
        <p:sp>
          <p:nvSpPr>
            <p:cNvPr id="61487" name="Line 51"/>
            <p:cNvSpPr>
              <a:spLocks noChangeShapeType="1"/>
            </p:cNvSpPr>
            <p:nvPr/>
          </p:nvSpPr>
          <p:spPr bwMode="auto">
            <a:xfrm flipV="1">
              <a:off x="4567" y="40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88" name="Line 52"/>
            <p:cNvSpPr>
              <a:spLocks noChangeShapeType="1"/>
            </p:cNvSpPr>
            <p:nvPr/>
          </p:nvSpPr>
          <p:spPr bwMode="auto">
            <a:xfrm>
              <a:off x="4567" y="820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89" name="Rectangle 53"/>
            <p:cNvSpPr>
              <a:spLocks noChangeArrowheads="1"/>
            </p:cNvSpPr>
            <p:nvPr/>
          </p:nvSpPr>
          <p:spPr bwMode="auto">
            <a:xfrm>
              <a:off x="4455" y="4148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1100</a:t>
              </a:r>
              <a:endParaRPr lang="en-GB" sz="1800"/>
            </a:p>
          </p:txBody>
        </p:sp>
        <p:sp>
          <p:nvSpPr>
            <p:cNvPr id="61490" name="Line 54"/>
            <p:cNvSpPr>
              <a:spLocks noChangeShapeType="1"/>
            </p:cNvSpPr>
            <p:nvPr/>
          </p:nvSpPr>
          <p:spPr bwMode="auto">
            <a:xfrm flipV="1">
              <a:off x="4896" y="40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91" name="Line 55"/>
            <p:cNvSpPr>
              <a:spLocks noChangeShapeType="1"/>
            </p:cNvSpPr>
            <p:nvPr/>
          </p:nvSpPr>
          <p:spPr bwMode="auto">
            <a:xfrm>
              <a:off x="4896" y="820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92" name="Rectangle 56"/>
            <p:cNvSpPr>
              <a:spLocks noChangeArrowheads="1"/>
            </p:cNvSpPr>
            <p:nvPr/>
          </p:nvSpPr>
          <p:spPr bwMode="auto">
            <a:xfrm>
              <a:off x="4784" y="4148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1200</a:t>
              </a:r>
              <a:endParaRPr lang="en-GB" sz="1800"/>
            </a:p>
          </p:txBody>
        </p:sp>
        <p:sp>
          <p:nvSpPr>
            <p:cNvPr id="61493" name="Line 57"/>
            <p:cNvSpPr>
              <a:spLocks noChangeShapeType="1"/>
            </p:cNvSpPr>
            <p:nvPr/>
          </p:nvSpPr>
          <p:spPr bwMode="auto">
            <a:xfrm flipV="1">
              <a:off x="5232" y="40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94" name="Line 58"/>
            <p:cNvSpPr>
              <a:spLocks noChangeShapeType="1"/>
            </p:cNvSpPr>
            <p:nvPr/>
          </p:nvSpPr>
          <p:spPr bwMode="auto">
            <a:xfrm>
              <a:off x="5232" y="820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95" name="Rectangle 59"/>
            <p:cNvSpPr>
              <a:spLocks noChangeArrowheads="1"/>
            </p:cNvSpPr>
            <p:nvPr/>
          </p:nvSpPr>
          <p:spPr bwMode="auto">
            <a:xfrm>
              <a:off x="5120" y="4148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1300</a:t>
              </a:r>
              <a:endParaRPr lang="en-GB" sz="1800"/>
            </a:p>
          </p:txBody>
        </p:sp>
        <p:sp>
          <p:nvSpPr>
            <p:cNvPr id="61496" name="Line 60"/>
            <p:cNvSpPr>
              <a:spLocks noChangeShapeType="1"/>
            </p:cNvSpPr>
            <p:nvPr/>
          </p:nvSpPr>
          <p:spPr bwMode="auto">
            <a:xfrm>
              <a:off x="2116" y="1010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97" name="Line 61"/>
            <p:cNvSpPr>
              <a:spLocks noChangeShapeType="1"/>
            </p:cNvSpPr>
            <p:nvPr/>
          </p:nvSpPr>
          <p:spPr bwMode="auto">
            <a:xfrm flipH="1">
              <a:off x="5417" y="1010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98" name="Rectangle 62"/>
            <p:cNvSpPr>
              <a:spLocks noChangeArrowheads="1"/>
            </p:cNvSpPr>
            <p:nvPr/>
          </p:nvSpPr>
          <p:spPr bwMode="auto">
            <a:xfrm>
              <a:off x="1859" y="947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1000</a:t>
              </a:r>
              <a:endParaRPr lang="en-GB" sz="1800"/>
            </a:p>
          </p:txBody>
        </p:sp>
        <p:sp>
          <p:nvSpPr>
            <p:cNvPr id="61499" name="Line 63"/>
            <p:cNvSpPr>
              <a:spLocks noChangeShapeType="1"/>
            </p:cNvSpPr>
            <p:nvPr/>
          </p:nvSpPr>
          <p:spPr bwMode="auto">
            <a:xfrm>
              <a:off x="2116" y="1343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00" name="Line 64"/>
            <p:cNvSpPr>
              <a:spLocks noChangeShapeType="1"/>
            </p:cNvSpPr>
            <p:nvPr/>
          </p:nvSpPr>
          <p:spPr bwMode="auto">
            <a:xfrm flipH="1">
              <a:off x="5417" y="1343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01" name="Rectangle 65"/>
            <p:cNvSpPr>
              <a:spLocks noChangeArrowheads="1"/>
            </p:cNvSpPr>
            <p:nvPr/>
          </p:nvSpPr>
          <p:spPr bwMode="auto">
            <a:xfrm>
              <a:off x="1859" y="1280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1100</a:t>
              </a:r>
              <a:endParaRPr lang="en-GB" sz="1800"/>
            </a:p>
          </p:txBody>
        </p:sp>
        <p:sp>
          <p:nvSpPr>
            <p:cNvPr id="61502" name="Line 66"/>
            <p:cNvSpPr>
              <a:spLocks noChangeShapeType="1"/>
            </p:cNvSpPr>
            <p:nvPr/>
          </p:nvSpPr>
          <p:spPr bwMode="auto">
            <a:xfrm>
              <a:off x="2116" y="1668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03" name="Line 67"/>
            <p:cNvSpPr>
              <a:spLocks noChangeShapeType="1"/>
            </p:cNvSpPr>
            <p:nvPr/>
          </p:nvSpPr>
          <p:spPr bwMode="auto">
            <a:xfrm flipH="1">
              <a:off x="5417" y="1668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04" name="Rectangle 68"/>
            <p:cNvSpPr>
              <a:spLocks noChangeArrowheads="1"/>
            </p:cNvSpPr>
            <p:nvPr/>
          </p:nvSpPr>
          <p:spPr bwMode="auto">
            <a:xfrm>
              <a:off x="1859" y="1605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1200</a:t>
              </a:r>
              <a:endParaRPr lang="en-GB" sz="1800"/>
            </a:p>
          </p:txBody>
        </p:sp>
        <p:sp>
          <p:nvSpPr>
            <p:cNvPr id="61505" name="Line 69"/>
            <p:cNvSpPr>
              <a:spLocks noChangeShapeType="1"/>
            </p:cNvSpPr>
            <p:nvPr/>
          </p:nvSpPr>
          <p:spPr bwMode="auto">
            <a:xfrm>
              <a:off x="2116" y="200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06" name="Line 70"/>
            <p:cNvSpPr>
              <a:spLocks noChangeShapeType="1"/>
            </p:cNvSpPr>
            <p:nvPr/>
          </p:nvSpPr>
          <p:spPr bwMode="auto">
            <a:xfrm flipH="1">
              <a:off x="5417" y="200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07" name="Rectangle 71"/>
            <p:cNvSpPr>
              <a:spLocks noChangeArrowheads="1"/>
            </p:cNvSpPr>
            <p:nvPr/>
          </p:nvSpPr>
          <p:spPr bwMode="auto">
            <a:xfrm>
              <a:off x="1859" y="1937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1300</a:t>
              </a:r>
              <a:endParaRPr lang="en-GB" sz="1800"/>
            </a:p>
          </p:txBody>
        </p:sp>
        <p:sp>
          <p:nvSpPr>
            <p:cNvPr id="61508" name="Line 72"/>
            <p:cNvSpPr>
              <a:spLocks noChangeShapeType="1"/>
            </p:cNvSpPr>
            <p:nvPr/>
          </p:nvSpPr>
          <p:spPr bwMode="auto">
            <a:xfrm>
              <a:off x="2116" y="2326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09" name="Line 73"/>
            <p:cNvSpPr>
              <a:spLocks noChangeShapeType="1"/>
            </p:cNvSpPr>
            <p:nvPr/>
          </p:nvSpPr>
          <p:spPr bwMode="auto">
            <a:xfrm flipH="1">
              <a:off x="5417" y="2326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10" name="Rectangle 74"/>
            <p:cNvSpPr>
              <a:spLocks noChangeArrowheads="1"/>
            </p:cNvSpPr>
            <p:nvPr/>
          </p:nvSpPr>
          <p:spPr bwMode="auto">
            <a:xfrm>
              <a:off x="1859" y="2262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1400</a:t>
              </a:r>
              <a:endParaRPr lang="en-GB" sz="1800"/>
            </a:p>
          </p:txBody>
        </p:sp>
        <p:sp>
          <p:nvSpPr>
            <p:cNvPr id="61511" name="Line 75"/>
            <p:cNvSpPr>
              <a:spLocks noChangeShapeType="1"/>
            </p:cNvSpPr>
            <p:nvPr/>
          </p:nvSpPr>
          <p:spPr bwMode="auto">
            <a:xfrm>
              <a:off x="2116" y="265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12" name="Line 76"/>
            <p:cNvSpPr>
              <a:spLocks noChangeShapeType="1"/>
            </p:cNvSpPr>
            <p:nvPr/>
          </p:nvSpPr>
          <p:spPr bwMode="auto">
            <a:xfrm flipH="1">
              <a:off x="5417" y="265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13" name="Rectangle 77"/>
            <p:cNvSpPr>
              <a:spLocks noChangeArrowheads="1"/>
            </p:cNvSpPr>
            <p:nvPr/>
          </p:nvSpPr>
          <p:spPr bwMode="auto">
            <a:xfrm>
              <a:off x="1859" y="2587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1500</a:t>
              </a:r>
              <a:endParaRPr lang="en-GB" sz="1800"/>
            </a:p>
          </p:txBody>
        </p:sp>
        <p:sp>
          <p:nvSpPr>
            <p:cNvPr id="61514" name="Line 78"/>
            <p:cNvSpPr>
              <a:spLocks noChangeShapeType="1"/>
            </p:cNvSpPr>
            <p:nvPr/>
          </p:nvSpPr>
          <p:spPr bwMode="auto">
            <a:xfrm>
              <a:off x="2116" y="2983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15" name="Line 79"/>
            <p:cNvSpPr>
              <a:spLocks noChangeShapeType="1"/>
            </p:cNvSpPr>
            <p:nvPr/>
          </p:nvSpPr>
          <p:spPr bwMode="auto">
            <a:xfrm flipH="1">
              <a:off x="5417" y="2983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16" name="Rectangle 80"/>
            <p:cNvSpPr>
              <a:spLocks noChangeArrowheads="1"/>
            </p:cNvSpPr>
            <p:nvPr/>
          </p:nvSpPr>
          <p:spPr bwMode="auto">
            <a:xfrm>
              <a:off x="1859" y="2920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1600</a:t>
              </a:r>
              <a:endParaRPr lang="en-GB" sz="1800"/>
            </a:p>
          </p:txBody>
        </p:sp>
        <p:sp>
          <p:nvSpPr>
            <p:cNvPr id="61517" name="Line 81"/>
            <p:cNvSpPr>
              <a:spLocks noChangeShapeType="1"/>
            </p:cNvSpPr>
            <p:nvPr/>
          </p:nvSpPr>
          <p:spPr bwMode="auto">
            <a:xfrm>
              <a:off x="2116" y="3308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18" name="Line 82"/>
            <p:cNvSpPr>
              <a:spLocks noChangeShapeType="1"/>
            </p:cNvSpPr>
            <p:nvPr/>
          </p:nvSpPr>
          <p:spPr bwMode="auto">
            <a:xfrm flipH="1">
              <a:off x="5417" y="3308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19" name="Rectangle 83"/>
            <p:cNvSpPr>
              <a:spLocks noChangeArrowheads="1"/>
            </p:cNvSpPr>
            <p:nvPr/>
          </p:nvSpPr>
          <p:spPr bwMode="auto">
            <a:xfrm>
              <a:off x="1859" y="3245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1700</a:t>
              </a:r>
              <a:endParaRPr lang="en-GB" sz="1800"/>
            </a:p>
          </p:txBody>
        </p:sp>
        <p:sp>
          <p:nvSpPr>
            <p:cNvPr id="61520" name="Line 84"/>
            <p:cNvSpPr>
              <a:spLocks noChangeShapeType="1"/>
            </p:cNvSpPr>
            <p:nvPr/>
          </p:nvSpPr>
          <p:spPr bwMode="auto">
            <a:xfrm>
              <a:off x="2116" y="3633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21" name="Line 85"/>
            <p:cNvSpPr>
              <a:spLocks noChangeShapeType="1"/>
            </p:cNvSpPr>
            <p:nvPr/>
          </p:nvSpPr>
          <p:spPr bwMode="auto">
            <a:xfrm flipH="1">
              <a:off x="5417" y="3633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22" name="Rectangle 86"/>
            <p:cNvSpPr>
              <a:spLocks noChangeArrowheads="1"/>
            </p:cNvSpPr>
            <p:nvPr/>
          </p:nvSpPr>
          <p:spPr bwMode="auto">
            <a:xfrm>
              <a:off x="1859" y="3570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1800</a:t>
              </a:r>
              <a:endParaRPr lang="en-GB" sz="1800"/>
            </a:p>
          </p:txBody>
        </p:sp>
        <p:sp>
          <p:nvSpPr>
            <p:cNvPr id="61523" name="Line 87"/>
            <p:cNvSpPr>
              <a:spLocks noChangeShapeType="1"/>
            </p:cNvSpPr>
            <p:nvPr/>
          </p:nvSpPr>
          <p:spPr bwMode="auto">
            <a:xfrm>
              <a:off x="2116" y="3966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24" name="Line 88"/>
            <p:cNvSpPr>
              <a:spLocks noChangeShapeType="1"/>
            </p:cNvSpPr>
            <p:nvPr/>
          </p:nvSpPr>
          <p:spPr bwMode="auto">
            <a:xfrm flipH="1">
              <a:off x="5417" y="3966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25" name="Rectangle 89"/>
            <p:cNvSpPr>
              <a:spLocks noChangeArrowheads="1"/>
            </p:cNvSpPr>
            <p:nvPr/>
          </p:nvSpPr>
          <p:spPr bwMode="auto">
            <a:xfrm>
              <a:off x="1859" y="3902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300">
                  <a:solidFill>
                    <a:srgbClr val="000000"/>
                  </a:solidFill>
                  <a:latin typeface="Helvetica" pitchFamily="34" charset="0"/>
                </a:rPr>
                <a:t>1900</a:t>
              </a:r>
              <a:endParaRPr lang="en-GB" sz="1800"/>
            </a:p>
          </p:txBody>
        </p:sp>
        <p:sp>
          <p:nvSpPr>
            <p:cNvPr id="61526" name="Line 90"/>
            <p:cNvSpPr>
              <a:spLocks noChangeShapeType="1"/>
            </p:cNvSpPr>
            <p:nvPr/>
          </p:nvSpPr>
          <p:spPr bwMode="auto">
            <a:xfrm>
              <a:off x="2116" y="4124"/>
              <a:ext cx="33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27" name="Freeform 91"/>
            <p:cNvSpPr>
              <a:spLocks/>
            </p:cNvSpPr>
            <p:nvPr/>
          </p:nvSpPr>
          <p:spPr bwMode="auto">
            <a:xfrm>
              <a:off x="2116" y="828"/>
              <a:ext cx="3333" cy="3296"/>
            </a:xfrm>
            <a:custGeom>
              <a:avLst/>
              <a:gdLst>
                <a:gd name="T0" fmla="*/ 0 w 416"/>
                <a:gd name="T1" fmla="*/ 0 h 416"/>
                <a:gd name="T2" fmla="*/ 1714196 w 416"/>
                <a:gd name="T3" fmla="*/ 0 h 416"/>
                <a:gd name="T4" fmla="*/ 1714196 w 416"/>
                <a:gd name="T5" fmla="*/ 1639308 h 416"/>
                <a:gd name="T6" fmla="*/ 0 60000 65536"/>
                <a:gd name="T7" fmla="*/ 0 60000 65536"/>
                <a:gd name="T8" fmla="*/ 0 60000 65536"/>
                <a:gd name="T9" fmla="*/ 0 w 416"/>
                <a:gd name="T10" fmla="*/ 0 h 416"/>
                <a:gd name="T11" fmla="*/ 416 w 416"/>
                <a:gd name="T12" fmla="*/ 416 h 4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6" h="416">
                  <a:moveTo>
                    <a:pt x="0" y="0"/>
                  </a:moveTo>
                  <a:lnTo>
                    <a:pt x="416" y="0"/>
                  </a:lnTo>
                  <a:lnTo>
                    <a:pt x="416" y="4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GB" sz="1800"/>
            </a:p>
          </p:txBody>
        </p:sp>
        <p:sp>
          <p:nvSpPr>
            <p:cNvPr id="61528" name="Line 92"/>
            <p:cNvSpPr>
              <a:spLocks noChangeShapeType="1"/>
            </p:cNvSpPr>
            <p:nvPr/>
          </p:nvSpPr>
          <p:spPr bwMode="auto">
            <a:xfrm>
              <a:off x="2116" y="828"/>
              <a:ext cx="1" cy="32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4" name="Oval 4"/>
          <p:cNvSpPr>
            <a:spLocks noChangeArrowheads="1"/>
          </p:cNvSpPr>
          <p:nvPr/>
        </p:nvSpPr>
        <p:spPr bwMode="auto">
          <a:xfrm>
            <a:off x="5018013" y="5174332"/>
            <a:ext cx="346075" cy="3429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en-GB" sz="1800"/>
          </a:p>
        </p:txBody>
      </p:sp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714499" y="4409603"/>
            <a:ext cx="2489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GB" sz="2400" dirty="0"/>
              <a:t>Bay containing failed CT</a:t>
            </a:r>
          </a:p>
        </p:txBody>
      </p:sp>
      <p:sp>
        <p:nvSpPr>
          <p:cNvPr id="96" name="Oval 6"/>
          <p:cNvSpPr>
            <a:spLocks noChangeArrowheads="1"/>
          </p:cNvSpPr>
          <p:nvPr/>
        </p:nvSpPr>
        <p:spPr bwMode="auto">
          <a:xfrm>
            <a:off x="179512" y="4547716"/>
            <a:ext cx="346075" cy="3429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312014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5746353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07801" y="476672"/>
            <a:ext cx="6048375" cy="900112"/>
          </a:xfrm>
        </p:spPr>
        <p:txBody>
          <a:bodyPr/>
          <a:lstStyle/>
          <a:p>
            <a:r>
              <a:rPr lang="en-US" dirty="0"/>
              <a:t>Free-space radiometric intensity location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840" y="2204864"/>
            <a:ext cx="2838976" cy="288032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PD intensity measurements</a:t>
            </a:r>
          </a:p>
          <a:p>
            <a:r>
              <a:rPr lang="en-US" dirty="0">
                <a:solidFill>
                  <a:schemeClr val="tx1"/>
                </a:solidFill>
              </a:rPr>
              <a:t>Source location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path-loss law inversion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pattern matching 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2937768" y="2204864"/>
            <a:ext cx="5954712" cy="3949700"/>
            <a:chOff x="1101" y="1536"/>
            <a:chExt cx="3557" cy="2352"/>
          </a:xfrm>
        </p:grpSpPr>
        <p:pic>
          <p:nvPicPr>
            <p:cNvPr id="8" name="Picture 4" descr="Campina Grande substati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" y="1536"/>
              <a:ext cx="3557" cy="235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2222" y="1979"/>
              <a:ext cx="1380" cy="1731"/>
              <a:chOff x="4470" y="8956"/>
              <a:chExt cx="3450" cy="4327"/>
            </a:xfrm>
          </p:grpSpPr>
          <p:sp>
            <p:nvSpPr>
              <p:cNvPr id="10" name="AutoShape 6"/>
              <p:cNvSpPr>
                <a:spLocks noChangeArrowheads="1"/>
              </p:cNvSpPr>
              <p:nvPr/>
            </p:nvSpPr>
            <p:spPr bwMode="auto">
              <a:xfrm>
                <a:off x="6380" y="10643"/>
                <a:ext cx="143" cy="143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AutoShape 7"/>
              <p:cNvSpPr>
                <a:spLocks noChangeArrowheads="1"/>
              </p:cNvSpPr>
              <p:nvPr/>
            </p:nvSpPr>
            <p:spPr bwMode="auto">
              <a:xfrm>
                <a:off x="6660" y="10643"/>
                <a:ext cx="143" cy="143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AutoShape 8"/>
              <p:cNvSpPr>
                <a:spLocks noChangeArrowheads="1"/>
              </p:cNvSpPr>
              <p:nvPr/>
            </p:nvSpPr>
            <p:spPr bwMode="auto">
              <a:xfrm>
                <a:off x="6980" y="10643"/>
                <a:ext cx="143" cy="143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>
                <a:off x="5060" y="10553"/>
                <a:ext cx="143" cy="143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auto">
              <a:xfrm>
                <a:off x="5060" y="10786"/>
                <a:ext cx="143" cy="143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7800" y="12496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auto">
              <a:xfrm>
                <a:off x="7123" y="10016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7" name="Group 13"/>
              <p:cNvGrpSpPr>
                <a:grpSpLocks/>
              </p:cNvGrpSpPr>
              <p:nvPr/>
            </p:nvGrpSpPr>
            <p:grpSpPr bwMode="auto">
              <a:xfrm>
                <a:off x="4470" y="12376"/>
                <a:ext cx="2510" cy="120"/>
                <a:chOff x="4470" y="5800"/>
                <a:chExt cx="2510" cy="120"/>
              </a:xfrm>
            </p:grpSpPr>
            <p:sp>
              <p:nvSpPr>
                <p:cNvPr id="40" name="Oval 14"/>
                <p:cNvSpPr>
                  <a:spLocks noChangeArrowheads="1"/>
                </p:cNvSpPr>
                <p:nvPr/>
              </p:nvSpPr>
              <p:spPr bwMode="auto">
                <a:xfrm>
                  <a:off x="4470" y="5800"/>
                  <a:ext cx="120" cy="12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" name="Oval 15"/>
                <p:cNvSpPr>
                  <a:spLocks noChangeArrowheads="1"/>
                </p:cNvSpPr>
                <p:nvPr/>
              </p:nvSpPr>
              <p:spPr bwMode="auto">
                <a:xfrm>
                  <a:off x="5010" y="5800"/>
                  <a:ext cx="120" cy="12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2" name="Oval 16"/>
                <p:cNvSpPr>
                  <a:spLocks noChangeArrowheads="1"/>
                </p:cNvSpPr>
                <p:nvPr/>
              </p:nvSpPr>
              <p:spPr bwMode="auto">
                <a:xfrm>
                  <a:off x="6253" y="5800"/>
                  <a:ext cx="120" cy="12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" name="Oval 17"/>
                <p:cNvSpPr>
                  <a:spLocks noChangeArrowheads="1"/>
                </p:cNvSpPr>
                <p:nvPr/>
              </p:nvSpPr>
              <p:spPr bwMode="auto">
                <a:xfrm>
                  <a:off x="6860" y="5800"/>
                  <a:ext cx="120" cy="12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4" name="Oval 18"/>
                <p:cNvSpPr>
                  <a:spLocks noChangeArrowheads="1"/>
                </p:cNvSpPr>
                <p:nvPr/>
              </p:nvSpPr>
              <p:spPr bwMode="auto">
                <a:xfrm>
                  <a:off x="5670" y="5800"/>
                  <a:ext cx="120" cy="12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8" name="Group 19"/>
              <p:cNvGrpSpPr>
                <a:grpSpLocks/>
              </p:cNvGrpSpPr>
              <p:nvPr/>
            </p:nvGrpSpPr>
            <p:grpSpPr bwMode="auto">
              <a:xfrm>
                <a:off x="4710" y="11846"/>
                <a:ext cx="2510" cy="120"/>
                <a:chOff x="4470" y="5800"/>
                <a:chExt cx="2510" cy="120"/>
              </a:xfrm>
            </p:grpSpPr>
            <p:sp>
              <p:nvSpPr>
                <p:cNvPr id="35" name="Oval 20"/>
                <p:cNvSpPr>
                  <a:spLocks noChangeArrowheads="1"/>
                </p:cNvSpPr>
                <p:nvPr/>
              </p:nvSpPr>
              <p:spPr bwMode="auto">
                <a:xfrm>
                  <a:off x="4470" y="5800"/>
                  <a:ext cx="120" cy="12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" name="Oval 21"/>
                <p:cNvSpPr>
                  <a:spLocks noChangeArrowheads="1"/>
                </p:cNvSpPr>
                <p:nvPr/>
              </p:nvSpPr>
              <p:spPr bwMode="auto">
                <a:xfrm>
                  <a:off x="5010" y="5800"/>
                  <a:ext cx="120" cy="12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" name="Oval 22"/>
                <p:cNvSpPr>
                  <a:spLocks noChangeArrowheads="1"/>
                </p:cNvSpPr>
                <p:nvPr/>
              </p:nvSpPr>
              <p:spPr bwMode="auto">
                <a:xfrm>
                  <a:off x="6253" y="5800"/>
                  <a:ext cx="120" cy="12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" name="Oval 23"/>
                <p:cNvSpPr>
                  <a:spLocks noChangeArrowheads="1"/>
                </p:cNvSpPr>
                <p:nvPr/>
              </p:nvSpPr>
              <p:spPr bwMode="auto">
                <a:xfrm>
                  <a:off x="6860" y="5800"/>
                  <a:ext cx="120" cy="12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9" name="Oval 24"/>
                <p:cNvSpPr>
                  <a:spLocks noChangeArrowheads="1"/>
                </p:cNvSpPr>
                <p:nvPr/>
              </p:nvSpPr>
              <p:spPr bwMode="auto">
                <a:xfrm>
                  <a:off x="5670" y="5800"/>
                  <a:ext cx="120" cy="12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9" name="Group 25"/>
              <p:cNvGrpSpPr>
                <a:grpSpLocks/>
              </p:cNvGrpSpPr>
              <p:nvPr/>
            </p:nvGrpSpPr>
            <p:grpSpPr bwMode="auto">
              <a:xfrm>
                <a:off x="4470" y="11386"/>
                <a:ext cx="2510" cy="120"/>
                <a:chOff x="4470" y="5800"/>
                <a:chExt cx="2510" cy="120"/>
              </a:xfrm>
            </p:grpSpPr>
            <p:sp>
              <p:nvSpPr>
                <p:cNvPr id="30" name="Oval 26"/>
                <p:cNvSpPr>
                  <a:spLocks noChangeArrowheads="1"/>
                </p:cNvSpPr>
                <p:nvPr/>
              </p:nvSpPr>
              <p:spPr bwMode="auto">
                <a:xfrm>
                  <a:off x="4470" y="5800"/>
                  <a:ext cx="120" cy="12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" name="Oval 27"/>
                <p:cNvSpPr>
                  <a:spLocks noChangeArrowheads="1"/>
                </p:cNvSpPr>
                <p:nvPr/>
              </p:nvSpPr>
              <p:spPr bwMode="auto">
                <a:xfrm>
                  <a:off x="5010" y="5800"/>
                  <a:ext cx="120" cy="12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" name="Oval 28"/>
                <p:cNvSpPr>
                  <a:spLocks noChangeArrowheads="1"/>
                </p:cNvSpPr>
                <p:nvPr/>
              </p:nvSpPr>
              <p:spPr bwMode="auto">
                <a:xfrm>
                  <a:off x="6253" y="5800"/>
                  <a:ext cx="120" cy="12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" name="Oval 29"/>
                <p:cNvSpPr>
                  <a:spLocks noChangeArrowheads="1"/>
                </p:cNvSpPr>
                <p:nvPr/>
              </p:nvSpPr>
              <p:spPr bwMode="auto">
                <a:xfrm>
                  <a:off x="6860" y="5800"/>
                  <a:ext cx="120" cy="12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" name="Oval 30"/>
                <p:cNvSpPr>
                  <a:spLocks noChangeArrowheads="1"/>
                </p:cNvSpPr>
                <p:nvPr/>
              </p:nvSpPr>
              <p:spPr bwMode="auto">
                <a:xfrm>
                  <a:off x="5670" y="5800"/>
                  <a:ext cx="120" cy="12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" name="Group 31"/>
              <p:cNvGrpSpPr>
                <a:grpSpLocks/>
              </p:cNvGrpSpPr>
              <p:nvPr/>
            </p:nvGrpSpPr>
            <p:grpSpPr bwMode="auto">
              <a:xfrm>
                <a:off x="5770" y="8956"/>
                <a:ext cx="1353" cy="1180"/>
                <a:chOff x="5770" y="2430"/>
                <a:chExt cx="1353" cy="1180"/>
              </a:xfrm>
            </p:grpSpPr>
            <p:sp>
              <p:nvSpPr>
                <p:cNvPr id="25" name="Oval 32"/>
                <p:cNvSpPr>
                  <a:spLocks noChangeArrowheads="1"/>
                </p:cNvSpPr>
                <p:nvPr/>
              </p:nvSpPr>
              <p:spPr bwMode="auto">
                <a:xfrm>
                  <a:off x="6740" y="3490"/>
                  <a:ext cx="120" cy="12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" name="Oval 33"/>
                <p:cNvSpPr>
                  <a:spLocks noChangeArrowheads="1"/>
                </p:cNvSpPr>
                <p:nvPr/>
              </p:nvSpPr>
              <p:spPr bwMode="auto">
                <a:xfrm>
                  <a:off x="6483" y="2980"/>
                  <a:ext cx="120" cy="12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" name="Oval 34"/>
                <p:cNvSpPr>
                  <a:spLocks noChangeArrowheads="1"/>
                </p:cNvSpPr>
                <p:nvPr/>
              </p:nvSpPr>
              <p:spPr bwMode="auto">
                <a:xfrm>
                  <a:off x="6353" y="2430"/>
                  <a:ext cx="120" cy="12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" name="Oval 35"/>
                <p:cNvSpPr>
                  <a:spLocks noChangeArrowheads="1"/>
                </p:cNvSpPr>
                <p:nvPr/>
              </p:nvSpPr>
              <p:spPr bwMode="auto">
                <a:xfrm>
                  <a:off x="7003" y="2970"/>
                  <a:ext cx="120" cy="12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" name="Oval 36"/>
                <p:cNvSpPr>
                  <a:spLocks noChangeArrowheads="1"/>
                </p:cNvSpPr>
                <p:nvPr/>
              </p:nvSpPr>
              <p:spPr bwMode="auto">
                <a:xfrm>
                  <a:off x="5770" y="2430"/>
                  <a:ext cx="120" cy="12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1" name="AutoShape 37"/>
              <p:cNvSpPr>
                <a:spLocks noChangeArrowheads="1"/>
              </p:cNvSpPr>
              <p:nvPr/>
            </p:nvSpPr>
            <p:spPr bwMode="auto">
              <a:xfrm>
                <a:off x="7657" y="12759"/>
                <a:ext cx="143" cy="143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Oval 38"/>
              <p:cNvSpPr>
                <a:spLocks noChangeArrowheads="1"/>
              </p:cNvSpPr>
              <p:nvPr/>
            </p:nvSpPr>
            <p:spPr bwMode="auto">
              <a:xfrm>
                <a:off x="7657" y="13163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AutoShape 39"/>
              <p:cNvSpPr>
                <a:spLocks noChangeArrowheads="1"/>
              </p:cNvSpPr>
              <p:nvPr/>
            </p:nvSpPr>
            <p:spPr bwMode="auto">
              <a:xfrm>
                <a:off x="7657" y="11256"/>
                <a:ext cx="250" cy="250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AutoShape 40"/>
              <p:cNvSpPr>
                <a:spLocks noChangeArrowheads="1"/>
              </p:cNvSpPr>
              <p:nvPr/>
            </p:nvSpPr>
            <p:spPr bwMode="auto">
              <a:xfrm>
                <a:off x="6110" y="10643"/>
                <a:ext cx="143" cy="143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5841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0" y="5746353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362" name="Rectangle 2"/>
          <p:cNvSpPr>
            <a:spLocks noGrp="1"/>
          </p:cNvSpPr>
          <p:nvPr>
            <p:ph type="title" idx="4294967295"/>
          </p:nvPr>
        </p:nvSpPr>
        <p:spPr>
          <a:xfrm>
            <a:off x="372616" y="476672"/>
            <a:ext cx="5927576" cy="898525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Proposed </a:t>
            </a:r>
            <a:r>
              <a:rPr lang="en-GB" dirty="0"/>
              <a:t>Wireless Sensor Node</a:t>
            </a:r>
            <a:endParaRPr lang="en-GB" dirty="0">
              <a:ea typeface="ＭＳ Ｐゴシック" pitchFamily="34" charset="-128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28728"/>
            <a:ext cx="6480000" cy="1775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5" b="8967"/>
          <a:stretch/>
        </p:blipFill>
        <p:spPr bwMode="auto">
          <a:xfrm>
            <a:off x="6831357" y="2492896"/>
            <a:ext cx="2160000" cy="286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736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0" y="5746353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362" name="Rectangle 2"/>
          <p:cNvSpPr>
            <a:spLocks noGrp="1"/>
          </p:cNvSpPr>
          <p:nvPr>
            <p:ph type="title" idx="4294967295"/>
          </p:nvPr>
        </p:nvSpPr>
        <p:spPr>
          <a:xfrm>
            <a:off x="372616" y="476672"/>
            <a:ext cx="5927576" cy="898525"/>
          </a:xfrm>
        </p:spPr>
        <p:txBody>
          <a:bodyPr/>
          <a:lstStyle/>
          <a:p>
            <a:r>
              <a:rPr lang="en-GB" dirty="0"/>
              <a:t>Sensor Node Prototype</a:t>
            </a:r>
            <a:endParaRPr lang="en-GB" dirty="0">
              <a:ea typeface="ＭＳ Ｐゴシック" pitchFamily="34" charset="-128"/>
            </a:endParaRPr>
          </a:p>
        </p:txBody>
      </p:sp>
      <p:pic>
        <p:nvPicPr>
          <p:cNvPr id="51" name="Picture 5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5" b="8967"/>
          <a:stretch/>
        </p:blipFill>
        <p:spPr bwMode="auto">
          <a:xfrm>
            <a:off x="5239985" y="1844824"/>
            <a:ext cx="3200086" cy="423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2" descr="C:\Users\sengbs\Downloads\Sensor no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525" y="2277272"/>
            <a:ext cx="114754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K:\PDWSN Project\Photos\Sensor node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05320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H="1" flipV="1">
            <a:off x="3527584" y="2564904"/>
            <a:ext cx="972408" cy="1296144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3527584" y="2305320"/>
            <a:ext cx="972408" cy="155572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V="1">
            <a:off x="3527584" y="3963753"/>
            <a:ext cx="972408" cy="191352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09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95288" y="476672"/>
            <a:ext cx="6264275" cy="900112"/>
          </a:xfrm>
        </p:spPr>
        <p:txBody>
          <a:bodyPr/>
          <a:lstStyle/>
          <a:p>
            <a:r>
              <a:rPr lang="en-GB" dirty="0"/>
              <a:t>Collaborating institutions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95536" y="2564904"/>
            <a:ext cx="8352928" cy="403244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sz="1600" i="1" dirty="0">
                <a:solidFill>
                  <a:schemeClr val="tx1"/>
                </a:solidFill>
              </a:rPr>
              <a:t>I. A. Glover </a:t>
            </a:r>
            <a:r>
              <a:rPr lang="en-GB" sz="1600" baseline="30000" dirty="0">
                <a:solidFill>
                  <a:schemeClr val="tx1"/>
                </a:solidFill>
              </a:rPr>
              <a:t>1 , </a:t>
            </a:r>
            <a:r>
              <a:rPr lang="pt-BR" sz="1600" i="1" dirty="0">
                <a:solidFill>
                  <a:schemeClr val="tx1"/>
                </a:solidFill>
              </a:rPr>
              <a:t>Yong Zhang </a:t>
            </a:r>
            <a:r>
              <a:rPr lang="pt-BR" sz="1600" baseline="30000" dirty="0">
                <a:solidFill>
                  <a:schemeClr val="tx1"/>
                </a:solidFill>
              </a:rPr>
              <a:t>1,</a:t>
            </a:r>
            <a:r>
              <a:rPr lang="pt-BR" sz="1600" dirty="0">
                <a:solidFill>
                  <a:schemeClr val="tx1"/>
                </a:solidFill>
              </a:rPr>
              <a:t> </a:t>
            </a:r>
            <a:r>
              <a:rPr lang="en-GB" sz="1600" i="1" dirty="0">
                <a:solidFill>
                  <a:schemeClr val="tx1"/>
                </a:solidFill>
              </a:rPr>
              <a:t>B. </a:t>
            </a:r>
            <a:r>
              <a:rPr lang="en-GB" sz="1600" i="1" dirty="0" err="1">
                <a:solidFill>
                  <a:schemeClr val="tx1"/>
                </a:solidFill>
              </a:rPr>
              <a:t>Saeed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baseline="30000" dirty="0">
                <a:solidFill>
                  <a:schemeClr val="tx1"/>
                </a:solidFill>
              </a:rPr>
              <a:t>1</a:t>
            </a:r>
            <a:r>
              <a:rPr lang="en-GB" sz="1600" i="1" dirty="0">
                <a:solidFill>
                  <a:schemeClr val="tx1"/>
                </a:solidFill>
              </a:rPr>
              <a:t>, D. W. Upton </a:t>
            </a:r>
            <a:r>
              <a:rPr lang="en-GB" sz="1600" baseline="30000" dirty="0">
                <a:solidFill>
                  <a:schemeClr val="tx1"/>
                </a:solidFill>
              </a:rPr>
              <a:t>1</a:t>
            </a:r>
            <a:r>
              <a:rPr lang="en-GB" sz="1600" i="1" dirty="0">
                <a:solidFill>
                  <a:schemeClr val="tx1"/>
                </a:solidFill>
              </a:rPr>
              <a:t>, U. Khan </a:t>
            </a:r>
            <a:r>
              <a:rPr lang="en-GB" sz="1600" baseline="30000" dirty="0">
                <a:solidFill>
                  <a:schemeClr val="tx1"/>
                </a:solidFill>
              </a:rPr>
              <a:t>1</a:t>
            </a:r>
            <a:r>
              <a:rPr lang="en-GB" sz="1600" i="1" dirty="0">
                <a:solidFill>
                  <a:schemeClr val="tx1"/>
                </a:solidFill>
              </a:rPr>
              <a:t>, A. </a:t>
            </a:r>
            <a:r>
              <a:rPr lang="en-GB" sz="1600" i="1" dirty="0" err="1">
                <a:solidFill>
                  <a:schemeClr val="tx1"/>
                </a:solidFill>
              </a:rPr>
              <a:t>Jaber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baseline="30000" dirty="0">
                <a:solidFill>
                  <a:schemeClr val="tx1"/>
                </a:solidFill>
              </a:rPr>
              <a:t>1</a:t>
            </a:r>
            <a:r>
              <a:rPr lang="en-GB" sz="1600" i="1" dirty="0">
                <a:solidFill>
                  <a:schemeClr val="tx1"/>
                </a:solidFill>
              </a:rPr>
              <a:t>, H. Mohamed </a:t>
            </a:r>
            <a:r>
              <a:rPr lang="en-GB" sz="1600" baseline="30000" dirty="0">
                <a:solidFill>
                  <a:schemeClr val="tx1"/>
                </a:solidFill>
              </a:rPr>
              <a:t>1</a:t>
            </a:r>
            <a:r>
              <a:rPr lang="en-GB" sz="1600" i="1" dirty="0">
                <a:solidFill>
                  <a:schemeClr val="tx1"/>
                </a:solidFill>
              </a:rPr>
              <a:t>, K. </a:t>
            </a:r>
            <a:r>
              <a:rPr lang="en-GB" sz="1600" i="1" dirty="0" err="1">
                <a:solidFill>
                  <a:schemeClr val="tx1"/>
                </a:solidFill>
              </a:rPr>
              <a:t>Mistry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baseline="30000" dirty="0">
                <a:solidFill>
                  <a:schemeClr val="tx1"/>
                </a:solidFill>
              </a:rPr>
              <a:t>1</a:t>
            </a:r>
            <a:r>
              <a:rPr lang="en-GB" sz="1600" i="1" dirty="0">
                <a:solidFill>
                  <a:schemeClr val="tx1"/>
                </a:solidFill>
              </a:rPr>
              <a:t>, P. J. Mather </a:t>
            </a:r>
            <a:r>
              <a:rPr lang="en-GB" sz="1600" baseline="30000" dirty="0">
                <a:solidFill>
                  <a:schemeClr val="tx1"/>
                </a:solidFill>
              </a:rPr>
              <a:t>1</a:t>
            </a:r>
            <a:r>
              <a:rPr lang="en-GB" sz="1600" i="1" dirty="0">
                <a:solidFill>
                  <a:schemeClr val="tx1"/>
                </a:solidFill>
              </a:rPr>
              <a:t>, P. Lazaridis</a:t>
            </a:r>
            <a:r>
              <a:rPr lang="en-GB" sz="1600" baseline="30000" dirty="0">
                <a:solidFill>
                  <a:schemeClr val="tx1"/>
                </a:solidFill>
              </a:rPr>
              <a:t>1,</a:t>
            </a:r>
            <a:r>
              <a:rPr lang="en-GB" sz="1600" i="1" dirty="0">
                <a:solidFill>
                  <a:schemeClr val="tx1"/>
                </a:solidFill>
              </a:rPr>
              <a:t> M. F. Q. Vieira </a:t>
            </a:r>
            <a:r>
              <a:rPr lang="en-GB" sz="1600" baseline="30000" dirty="0">
                <a:solidFill>
                  <a:schemeClr val="tx1"/>
                </a:solidFill>
              </a:rPr>
              <a:t>2</a:t>
            </a:r>
            <a:r>
              <a:rPr lang="en-GB" sz="1600" i="1" dirty="0">
                <a:solidFill>
                  <a:schemeClr val="tx1"/>
                </a:solidFill>
              </a:rPr>
              <a:t>, R. Atkinson </a:t>
            </a:r>
            <a:r>
              <a:rPr lang="en-GB" sz="1600" baseline="30000" dirty="0">
                <a:solidFill>
                  <a:schemeClr val="tx1"/>
                </a:solidFill>
              </a:rPr>
              <a:t>3</a:t>
            </a:r>
            <a:r>
              <a:rPr lang="en-GB" sz="1600" i="1" dirty="0">
                <a:solidFill>
                  <a:schemeClr val="tx1"/>
                </a:solidFill>
              </a:rPr>
              <a:t>, C. </a:t>
            </a:r>
            <a:r>
              <a:rPr lang="en-GB" sz="1600" i="1" dirty="0" err="1">
                <a:solidFill>
                  <a:schemeClr val="tx1"/>
                </a:solidFill>
              </a:rPr>
              <a:t>Tachtatzis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baseline="30000" dirty="0">
                <a:solidFill>
                  <a:schemeClr val="tx1"/>
                </a:solidFill>
              </a:rPr>
              <a:t>3 </a:t>
            </a:r>
            <a:r>
              <a:rPr lang="en-GB" sz="1600" i="1" dirty="0">
                <a:solidFill>
                  <a:schemeClr val="tx1"/>
                </a:solidFill>
              </a:rPr>
              <a:t>, E. </a:t>
            </a:r>
            <a:r>
              <a:rPr lang="en-GB" sz="1600" i="1" dirty="0" err="1">
                <a:solidFill>
                  <a:schemeClr val="tx1"/>
                </a:solidFill>
              </a:rPr>
              <a:t>Iorkyase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baseline="30000" dirty="0">
                <a:solidFill>
                  <a:schemeClr val="tx1"/>
                </a:solidFill>
              </a:rPr>
              <a:t>3</a:t>
            </a:r>
            <a:r>
              <a:rPr lang="en-GB" sz="1600" i="1" dirty="0">
                <a:solidFill>
                  <a:schemeClr val="tx1"/>
                </a:solidFill>
              </a:rPr>
              <a:t>, M. Judd </a:t>
            </a:r>
            <a:r>
              <a:rPr lang="en-GB" sz="1600" baseline="30000" dirty="0">
                <a:solidFill>
                  <a:schemeClr val="tx1"/>
                </a:solidFill>
              </a:rPr>
              <a:t>4</a:t>
            </a:r>
            <a:r>
              <a:rPr lang="en-GB" sz="1600" i="1" dirty="0">
                <a:solidFill>
                  <a:schemeClr val="tx1"/>
                </a:solidFill>
              </a:rPr>
              <a:t>, </a:t>
            </a:r>
            <a:r>
              <a:rPr lang="pt-BR" sz="1600" i="1" dirty="0">
                <a:solidFill>
                  <a:schemeClr val="tx1"/>
                </a:solidFill>
              </a:rPr>
              <a:t>José Mauricio Neto </a:t>
            </a:r>
            <a:r>
              <a:rPr lang="pt-BR" sz="1600" baseline="30000" dirty="0">
                <a:solidFill>
                  <a:schemeClr val="tx1"/>
                </a:solidFill>
              </a:rPr>
              <a:t>2</a:t>
            </a:r>
            <a:r>
              <a:rPr lang="en-GB" sz="1600" i="1" dirty="0">
                <a:solidFill>
                  <a:schemeClr val="tx1"/>
                </a:solidFill>
              </a:rPr>
              <a:t> and</a:t>
            </a:r>
            <a:r>
              <a:rPr lang="pt-BR" sz="1600" dirty="0">
                <a:solidFill>
                  <a:schemeClr val="tx1"/>
                </a:solidFill>
              </a:rPr>
              <a:t> </a:t>
            </a:r>
            <a:r>
              <a:rPr lang="pt-BR" sz="1600" i="1" dirty="0">
                <a:solidFill>
                  <a:schemeClr val="tx1"/>
                </a:solidFill>
              </a:rPr>
              <a:t>José </a:t>
            </a:r>
            <a:r>
              <a:rPr lang="en-US" sz="1600" i="1" dirty="0">
                <a:solidFill>
                  <a:schemeClr val="tx1"/>
                </a:solidFill>
              </a:rPr>
              <a:t>Sergio</a:t>
            </a:r>
            <a:r>
              <a:rPr lang="pt-BR" sz="1600" i="1" dirty="0">
                <a:solidFill>
                  <a:schemeClr val="tx1"/>
                </a:solidFill>
              </a:rPr>
              <a:t> Neto </a:t>
            </a:r>
            <a:r>
              <a:rPr lang="pt-BR" sz="1600" baseline="30000" dirty="0">
                <a:solidFill>
                  <a:schemeClr val="tx1"/>
                </a:solidFill>
              </a:rPr>
              <a:t>2</a:t>
            </a:r>
            <a:r>
              <a:rPr lang="en-GB" sz="1600" i="1" dirty="0">
                <a:solidFill>
                  <a:schemeClr val="tx1"/>
                </a:solidFill>
              </a:rPr>
              <a:t>. </a:t>
            </a:r>
            <a:r>
              <a:rPr lang="pt-BR" sz="1600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500" baseline="30000" dirty="0">
                <a:solidFill>
                  <a:schemeClr val="tx1"/>
                </a:solidFill>
              </a:rPr>
              <a:t>1</a:t>
            </a:r>
            <a:r>
              <a:rPr lang="en-GB" sz="1500" dirty="0">
                <a:solidFill>
                  <a:schemeClr val="tx1"/>
                </a:solidFill>
              </a:rPr>
              <a:t>Department of Engineering and Technology, University of Huddersfield, Huddersfield, UK</a:t>
            </a:r>
          </a:p>
          <a:p>
            <a:pPr marL="0" indent="0">
              <a:buNone/>
            </a:pPr>
            <a:r>
              <a:rPr lang="pt-BR" sz="1500" baseline="30000" dirty="0">
                <a:solidFill>
                  <a:schemeClr val="tx1"/>
                </a:solidFill>
              </a:rPr>
              <a:t>2</a:t>
            </a:r>
            <a:r>
              <a:rPr lang="pt-BR" sz="1500" dirty="0">
                <a:solidFill>
                  <a:schemeClr val="tx1"/>
                </a:solidFill>
              </a:rPr>
              <a:t>Departamento de Engenharia Eletrica, Universidade Federal de Campina Grande, Brazil</a:t>
            </a:r>
          </a:p>
          <a:p>
            <a:pPr marL="0" indent="0">
              <a:buNone/>
            </a:pPr>
            <a:r>
              <a:rPr lang="en-GB" sz="1500" baseline="30000" dirty="0">
                <a:solidFill>
                  <a:schemeClr val="tx1"/>
                </a:solidFill>
              </a:rPr>
              <a:t>3</a:t>
            </a:r>
            <a:r>
              <a:rPr lang="en-GB" sz="1500" dirty="0">
                <a:solidFill>
                  <a:schemeClr val="tx1"/>
                </a:solidFill>
              </a:rPr>
              <a:t>Department of Electronic and Electrical Engineering, University of Strathclyde, Glasgow, UK</a:t>
            </a:r>
          </a:p>
          <a:p>
            <a:pPr marL="0" indent="0">
              <a:buNone/>
            </a:pPr>
            <a:r>
              <a:rPr lang="en-GB" sz="1500" baseline="30000" dirty="0">
                <a:solidFill>
                  <a:schemeClr val="tx1"/>
                </a:solidFill>
              </a:rPr>
              <a:t>4</a:t>
            </a:r>
            <a:r>
              <a:rPr lang="en-GB" sz="1500" dirty="0">
                <a:solidFill>
                  <a:schemeClr val="tx1"/>
                </a:solidFill>
              </a:rPr>
              <a:t>High Frequency Diagnostics and Engineering Ltd., Glasgow G2 6HJ, UK</a:t>
            </a:r>
          </a:p>
        </p:txBody>
      </p:sp>
    </p:spTree>
    <p:extLst>
      <p:ext uri="{BB962C8B-B14F-4D97-AF65-F5344CB8AC3E}">
        <p14:creationId xmlns:p14="http://schemas.microsoft.com/office/powerpoint/2010/main" val="144295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79933" y="476672"/>
            <a:ext cx="6264275" cy="900112"/>
          </a:xfrm>
        </p:spPr>
        <p:txBody>
          <a:bodyPr/>
          <a:lstStyle/>
          <a:p>
            <a:r>
              <a:rPr lang="en-US" dirty="0"/>
              <a:t>PD signal and energy</a:t>
            </a:r>
            <a:endParaRPr lang="en-GB" dirty="0"/>
          </a:p>
        </p:txBody>
      </p:sp>
      <p:pic>
        <p:nvPicPr>
          <p:cNvPr id="31749" name="Imagem 3" descr="Description: pulse_energy_plo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89138"/>
            <a:ext cx="6048532" cy="439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444208" y="2420888"/>
            <a:ext cx="2520280" cy="34563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en-US" sz="2000" dirty="0"/>
              <a:t>Received RF signal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0" indent="0">
              <a:spcBef>
                <a:spcPct val="20000"/>
              </a:spcBef>
            </a:pPr>
            <a:r>
              <a:rPr lang="en-US" sz="2000" dirty="0"/>
              <a:t>Cumulative energy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23571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43421" y="584672"/>
            <a:ext cx="6300787" cy="900112"/>
          </a:xfrm>
        </p:spPr>
        <p:txBody>
          <a:bodyPr/>
          <a:lstStyle/>
          <a:p>
            <a:r>
              <a:rPr lang="en-US" dirty="0"/>
              <a:t>RF sampling versus envelope detection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15900" y="2204864"/>
            <a:ext cx="8532813" cy="35283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RF signal requires high sampling rate</a:t>
            </a:r>
          </a:p>
          <a:p>
            <a:pPr marL="0" indent="0" algn="just">
              <a:spcBef>
                <a:spcPct val="20000"/>
              </a:spcBef>
            </a:pPr>
            <a:endParaRPr lang="en-US" sz="2400" dirty="0"/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en-US" sz="2400" dirty="0"/>
              <a:t>Envelope detected signal requires lower sampling rate and therefore reduced energy from power supply</a:t>
            </a:r>
          </a:p>
          <a:p>
            <a:pPr marL="0" indent="0" algn="just">
              <a:spcBef>
                <a:spcPct val="20000"/>
              </a:spcBef>
            </a:pPr>
            <a:endParaRPr lang="en-US" sz="2400" dirty="0"/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en-US" sz="2400" dirty="0"/>
              <a:t>Longer battery life for the WSN nodes and/or cheaper energy harvesting technologies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90440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43421" y="584672"/>
            <a:ext cx="6300787" cy="900112"/>
          </a:xfrm>
        </p:spPr>
        <p:txBody>
          <a:bodyPr/>
          <a:lstStyle/>
          <a:p>
            <a:r>
              <a:rPr lang="en-US" dirty="0"/>
              <a:t>Sensor Node Calibration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15900" y="2204864"/>
            <a:ext cx="4788148" cy="36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400" dirty="0"/>
              <a:t>An HVPD </a:t>
            </a:r>
            <a:r>
              <a:rPr lang="en-US" sz="2400" dirty="0" err="1"/>
              <a:t>pC</a:t>
            </a:r>
            <a:r>
              <a:rPr lang="en-US" sz="2400" dirty="0"/>
              <a:t> (</a:t>
            </a:r>
            <a:r>
              <a:rPr lang="en-US" sz="2400" dirty="0" err="1"/>
              <a:t>picocoulomb</a:t>
            </a:r>
            <a:r>
              <a:rPr lang="en-US" sz="2400" dirty="0"/>
              <a:t>) charge-injection pulse generator.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The device provides pulses from 1 </a:t>
            </a:r>
            <a:r>
              <a:rPr lang="en-US" sz="2400" dirty="0" err="1"/>
              <a:t>pC</a:t>
            </a:r>
            <a:r>
              <a:rPr lang="en-US" sz="2400" dirty="0"/>
              <a:t> to 100 </a:t>
            </a:r>
            <a:r>
              <a:rPr lang="en-US" sz="2400" dirty="0" err="1"/>
              <a:t>nC</a:t>
            </a:r>
            <a:r>
              <a:rPr lang="en-US" sz="2400" dirty="0"/>
              <a:t> (100,000 </a:t>
            </a:r>
            <a:r>
              <a:rPr lang="en-US" sz="2400" dirty="0" err="1"/>
              <a:t>pC</a:t>
            </a:r>
            <a:r>
              <a:rPr lang="en-US" sz="2400" dirty="0"/>
              <a:t>) with selectable pulse repetition rate (100, 120, 400 Hz). 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64904"/>
            <a:ext cx="2160000" cy="305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93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998120" cy="900112"/>
          </a:xfrm>
        </p:spPr>
        <p:txBody>
          <a:bodyPr/>
          <a:lstStyle/>
          <a:p>
            <a:r>
              <a:rPr lang="en-GB" dirty="0"/>
              <a:t>Indoor test-sports hall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03647" y="5957074"/>
            <a:ext cx="16081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PD WSN layout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180" y="2647852"/>
            <a:ext cx="3960000" cy="274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7252"/>
            <a:ext cx="3600000" cy="32167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090133" y="5957074"/>
            <a:ext cx="28680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Photograph of the test space.</a:t>
            </a:r>
            <a:endParaRPr lang="en-GB" b="1" dirty="0"/>
          </a:p>
        </p:txBody>
      </p:sp>
      <p:sp>
        <p:nvSpPr>
          <p:cNvPr id="11" name="Rectangle 10"/>
          <p:cNvSpPr/>
          <p:nvPr/>
        </p:nvSpPr>
        <p:spPr>
          <a:xfrm>
            <a:off x="35496" y="1772816"/>
            <a:ext cx="5184576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Carried out at a sports hall, University of Huddersfield.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797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998120" cy="900112"/>
          </a:xfrm>
        </p:spPr>
        <p:txBody>
          <a:bodyPr/>
          <a:lstStyle/>
          <a:p>
            <a:r>
              <a:rPr lang="en-US" dirty="0"/>
              <a:t>Received signal power by nodes</a:t>
            </a:r>
            <a:endParaRPr lang="en-GB" b="1" dirty="0"/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0" t="34151" r="9412" b="34925"/>
          <a:stretch/>
        </p:blipFill>
        <p:spPr bwMode="auto">
          <a:xfrm>
            <a:off x="1335741" y="2492896"/>
            <a:ext cx="6472517" cy="309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567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6696744" cy="900112"/>
          </a:xfrm>
        </p:spPr>
        <p:txBody>
          <a:bodyPr/>
          <a:lstStyle/>
          <a:p>
            <a:r>
              <a:rPr lang="en-US" dirty="0"/>
              <a:t>Estimated location of the PD source</a:t>
            </a:r>
            <a:endParaRPr lang="en-GB" b="1" dirty="0"/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36023" y="5643655"/>
            <a:ext cx="10839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Position 1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5974040" y="5626070"/>
            <a:ext cx="10839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Position 2</a:t>
            </a:r>
            <a:endParaRPr lang="en-GB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/>
          <a:srcRect l="9322" t="3462" r="6944" b="6721"/>
          <a:stretch/>
        </p:blipFill>
        <p:spPr bwMode="auto">
          <a:xfrm>
            <a:off x="677998" y="2542783"/>
            <a:ext cx="3600000" cy="31008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/>
          <a:srcRect l="9322" t="2851" r="7435" b="6110"/>
          <a:stretch/>
        </p:blipFill>
        <p:spPr bwMode="auto">
          <a:xfrm>
            <a:off x="4716015" y="2512521"/>
            <a:ext cx="3600000" cy="3161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1772816"/>
            <a:ext cx="79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PD source </a:t>
            </a:r>
            <a:r>
              <a:rPr lang="en-US" dirty="0" err="1"/>
              <a:t>localisation</a:t>
            </a:r>
            <a:r>
              <a:rPr lang="en-US" dirty="0"/>
              <a:t> is based on using a location algorithm that relies on received signal strength (RSS).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567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998120" cy="900112"/>
          </a:xfrm>
        </p:spPr>
        <p:txBody>
          <a:bodyPr/>
          <a:lstStyle/>
          <a:p>
            <a:r>
              <a:rPr lang="en-GB" dirty="0"/>
              <a:t>Outdoor test-Campus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74431" y="6144607"/>
            <a:ext cx="16081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PD WSN layout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879516" y="6295628"/>
            <a:ext cx="28680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Photograph of the test space.</a:t>
            </a:r>
            <a:endParaRPr lang="en-GB" b="1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" t="18016" r="61346" b="6867"/>
          <a:stretch/>
        </p:blipFill>
        <p:spPr bwMode="auto">
          <a:xfrm>
            <a:off x="214911" y="2133296"/>
            <a:ext cx="396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496" y="1772816"/>
            <a:ext cx="5184576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Carried out at University of Huddersfield.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</p:txBody>
      </p:sp>
      <p:pic>
        <p:nvPicPr>
          <p:cNvPr id="58370" name="Picture 2" descr="K:\PDWSN Project\Photos\IMG_14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683" y="1773296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1" name="Picture 3" descr="K:\PDWSN Project\Photos\IMG_14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683" y="3984607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729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6696744" cy="900112"/>
          </a:xfrm>
        </p:spPr>
        <p:txBody>
          <a:bodyPr/>
          <a:lstStyle/>
          <a:p>
            <a:r>
              <a:rPr lang="en-US" dirty="0"/>
              <a:t>Estimated location of the PD source</a:t>
            </a:r>
            <a:endParaRPr lang="en-GB" b="1" dirty="0"/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045461"/>
              </p:ext>
            </p:extLst>
          </p:nvPr>
        </p:nvGraphicFramePr>
        <p:xfrm>
          <a:off x="2477998" y="2852936"/>
          <a:ext cx="4579992" cy="215810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71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6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PD source location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1" u="none" strike="noStrike" dirty="0">
                          <a:effectLst/>
                        </a:rPr>
                        <a:t>Estimated location error (m)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6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P1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0.36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6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P2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1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6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P3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1.1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6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P4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0.88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819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6696744" cy="900112"/>
          </a:xfrm>
        </p:spPr>
        <p:txBody>
          <a:bodyPr/>
          <a:lstStyle/>
          <a:p>
            <a:r>
              <a:rPr lang="en-US" dirty="0"/>
              <a:t>Field test-PNDC Glasgow</a:t>
            </a:r>
            <a:endParaRPr lang="en-GB" b="1" dirty="0"/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4274" name="Picture 2" descr="Image result for pndc strathclyd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18" y="2133256"/>
            <a:ext cx="72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43608" y="5733256"/>
            <a:ext cx="7199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Power Networks Demonstration Centre, Cumbernauld, Glasgow</a:t>
            </a:r>
          </a:p>
        </p:txBody>
      </p:sp>
      <p:sp>
        <p:nvSpPr>
          <p:cNvPr id="2" name="Rectangle 1"/>
          <p:cNvSpPr/>
          <p:nvPr/>
        </p:nvSpPr>
        <p:spPr>
          <a:xfrm>
            <a:off x="35496" y="1772816"/>
            <a:ext cx="9073008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system of 10 nodes was deployed in July 2017 in a more realistic environment.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811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-35496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6696744" cy="900112"/>
          </a:xfrm>
        </p:spPr>
        <p:txBody>
          <a:bodyPr/>
          <a:lstStyle/>
          <a:p>
            <a:r>
              <a:rPr lang="en-US" dirty="0"/>
              <a:t>Field test-Tata Steel, Port Talbot</a:t>
            </a:r>
            <a:endParaRPr lang="en-GB" b="1" dirty="0"/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496" y="1772816"/>
            <a:ext cx="9073008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A system of 10 nodes was deployed successfully in Tata Steel, switchgear room (Oct. 2017- Apr. 2018).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7121"/>
            <a:ext cx="9144000" cy="238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7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95288" y="476672"/>
            <a:ext cx="6769000" cy="900112"/>
          </a:xfrm>
        </p:spPr>
        <p:txBody>
          <a:bodyPr/>
          <a:lstStyle/>
          <a:p>
            <a:r>
              <a:rPr lang="en-GB" dirty="0"/>
              <a:t>Structure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323528" y="2384103"/>
            <a:ext cx="7884294" cy="3637185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Motivation</a:t>
            </a:r>
          </a:p>
          <a:p>
            <a:r>
              <a:rPr lang="en-GB" dirty="0"/>
              <a:t>Origin of partial discharge</a:t>
            </a:r>
          </a:p>
          <a:p>
            <a:r>
              <a:rPr lang="en-GB" dirty="0"/>
              <a:t>A free-space radiometric system</a:t>
            </a:r>
          </a:p>
          <a:p>
            <a:r>
              <a:rPr lang="en-GB" dirty="0"/>
              <a:t>PD detection with SDR</a:t>
            </a:r>
            <a:r>
              <a:rPr lang="en-US" dirty="0"/>
              <a:t> </a:t>
            </a:r>
          </a:p>
          <a:p>
            <a:r>
              <a:rPr lang="en-GB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942713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4140200" cy="900112"/>
          </a:xfrm>
        </p:spPr>
        <p:txBody>
          <a:bodyPr/>
          <a:lstStyle/>
          <a:p>
            <a:r>
              <a:rPr lang="en-GB" dirty="0"/>
              <a:t>Challenges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07950" y="5876925"/>
            <a:ext cx="1116013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39941" name="Rectangle 10"/>
          <p:cNvSpPr>
            <a:spLocks noChangeArrowheads="1"/>
          </p:cNvSpPr>
          <p:nvPr/>
        </p:nvSpPr>
        <p:spPr bwMode="auto">
          <a:xfrm>
            <a:off x="431800" y="6200775"/>
            <a:ext cx="3348038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39942" name="Content Placeholder 2"/>
          <p:cNvSpPr>
            <a:spLocks noGrp="1"/>
          </p:cNvSpPr>
          <p:nvPr>
            <p:ph idx="1"/>
          </p:nvPr>
        </p:nvSpPr>
        <p:spPr>
          <a:xfrm>
            <a:off x="323850" y="2349177"/>
            <a:ext cx="8337550" cy="374364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Sensor sensitivity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multiple nodes to receive PD for location algorithm to be effective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distance between nodes &gt;10 m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Power requirements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Battery life &gt;12 months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Energy harvesting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2889273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6696744" cy="900112"/>
          </a:xfrm>
        </p:spPr>
        <p:txBody>
          <a:bodyPr/>
          <a:lstStyle/>
          <a:p>
            <a:r>
              <a:rPr lang="en-GB" dirty="0"/>
              <a:t>PD detection with SDR</a:t>
            </a:r>
            <a:r>
              <a:rPr lang="en-US" dirty="0"/>
              <a:t> </a:t>
            </a:r>
            <a:br>
              <a:rPr lang="en-US" dirty="0"/>
            </a:br>
            <a:endParaRPr lang="en-GB" b="1" dirty="0"/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9552" y="2060848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To use  a low-cost, Software Defined Radio (SDR) technology configured as a spectrum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analyser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to measure the radio power spectral density across the PD frequency band.</a:t>
            </a: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2" y="3873232"/>
            <a:ext cx="5207377" cy="272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649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6696744" cy="900112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latin typeface="Arial" charset="0"/>
              </a:rPr>
              <a:t>SDR applications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415621"/>
              </p:ext>
            </p:extLst>
          </p:nvPr>
        </p:nvGraphicFramePr>
        <p:xfrm>
          <a:off x="3635375" y="1196975"/>
          <a:ext cx="5184775" cy="539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0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</a:t>
                      </a:r>
                    </a:p>
                  </a:txBody>
                  <a:tcPr marL="91444" marR="91444"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 range</a:t>
                      </a:r>
                    </a:p>
                  </a:txBody>
                  <a:tcPr marL="91444" marR="91444" marT="45705" marB="457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 Radio</a:t>
                      </a:r>
                    </a:p>
                  </a:txBody>
                  <a:tcPr marL="91444" marR="91444"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(88- 108)MHz</a:t>
                      </a:r>
                    </a:p>
                  </a:txBody>
                  <a:tcPr marL="91444" marR="91444" marT="45705" marB="457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Aeronautical</a:t>
                      </a:r>
                    </a:p>
                  </a:txBody>
                  <a:tcPr marL="91444" marR="91444"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(108-117)MHz</a:t>
                      </a:r>
                    </a:p>
                  </a:txBody>
                  <a:tcPr marL="91444" marR="91444" marT="45705" marB="457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Meteorological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117MHz</a:t>
                      </a:r>
                    </a:p>
                  </a:txBody>
                  <a:tcPr marL="91444" marR="91444" marT="45705" marB="4570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Mobile</a:t>
                      </a:r>
                    </a:p>
                  </a:txBody>
                  <a:tcPr marL="91444" marR="91444"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(140-150)MHz</a:t>
                      </a:r>
                    </a:p>
                  </a:txBody>
                  <a:tcPr marL="91444" marR="91444" marT="45705" marB="4570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21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events broadcast</a:t>
                      </a:r>
                    </a:p>
                  </a:txBody>
                  <a:tcPr marL="91444" marR="91444"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(174-217)MHz</a:t>
                      </a:r>
                    </a:p>
                  </a:txBody>
                  <a:tcPr marL="91444" marR="91444" marT="45705" marB="4570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ISM band(short range)</a:t>
                      </a:r>
                    </a:p>
                  </a:txBody>
                  <a:tcPr marL="91444" marR="91444"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-433 MHz</a:t>
                      </a:r>
                    </a:p>
                  </a:txBody>
                  <a:tcPr marL="91444" marR="91444" marT="45705" marB="4570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Emergency services</a:t>
                      </a:r>
                    </a:p>
                  </a:txBody>
                  <a:tcPr marL="91444" marR="91444"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(450-470)MHz</a:t>
                      </a:r>
                    </a:p>
                  </a:txBody>
                  <a:tcPr marL="91444" marR="91444" marT="45705" marB="4570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UHF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TV broadcast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(470-790)MHz</a:t>
                      </a:r>
                    </a:p>
                  </a:txBody>
                  <a:tcPr marL="91444" marR="91444" marT="45705" marB="4570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4G LTE Advanced</a:t>
                      </a:r>
                    </a:p>
                  </a:txBody>
                  <a:tcPr marL="91444" marR="91444"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 MHz bands</a:t>
                      </a:r>
                    </a:p>
                  </a:txBody>
                  <a:tcPr marL="91444" marR="91444" marT="45705" marB="4570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SDR/</a:t>
                      </a:r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(863-870)MHz</a:t>
                      </a:r>
                    </a:p>
                  </a:txBody>
                  <a:tcPr marL="91444" marR="91444" marT="45705" marB="4570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GSM-R band (UK)</a:t>
                      </a:r>
                    </a:p>
                  </a:txBody>
                  <a:tcPr marL="91444" marR="91444"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(921-925)MHz</a:t>
                      </a:r>
                    </a:p>
                  </a:txBody>
                  <a:tcPr marL="91444" marR="91444" marT="45705" marB="4570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GPS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System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1227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MHz/1575 MHz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5" marB="4570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 Detection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(50-800)MHz</a:t>
                      </a:r>
                    </a:p>
                  </a:txBody>
                  <a:tcPr marL="91444" marR="91444" marT="45705" marB="4570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1871663" y="1717675"/>
            <a:ext cx="1666875" cy="14811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71663" y="4465638"/>
            <a:ext cx="1666875" cy="20589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13100"/>
            <a:ext cx="2003425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3041650" y="4311650"/>
            <a:ext cx="496888" cy="2070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" idx="0"/>
          </p:cNvCxnSpPr>
          <p:nvPr/>
        </p:nvCxnSpPr>
        <p:spPr>
          <a:xfrm flipV="1">
            <a:off x="3016250" y="1844675"/>
            <a:ext cx="522288" cy="18192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2311400" y="3663950"/>
            <a:ext cx="1409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/>
              <a:t>From </a:t>
            </a:r>
          </a:p>
          <a:p>
            <a:pPr algn="ctr"/>
            <a:r>
              <a:rPr lang="en-GB" altLang="en-US" sz="1800"/>
              <a:t>DC to 6 GHz</a:t>
            </a:r>
          </a:p>
        </p:txBody>
      </p:sp>
    </p:spTree>
    <p:extLst>
      <p:ext uri="{BB962C8B-B14F-4D97-AF65-F5344CB8AC3E}">
        <p14:creationId xmlns:p14="http://schemas.microsoft.com/office/powerpoint/2010/main" val="2472680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8454" y="417513"/>
            <a:ext cx="7431087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sz="2800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experimental set-up for </a:t>
            </a:r>
          </a:p>
          <a:p>
            <a:pPr eaLnBrk="1" hangingPunct="1">
              <a:defRPr/>
            </a:pPr>
            <a:r>
              <a:rPr lang="en-GB" sz="2800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PD detection - indoor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-39688"/>
            <a:ext cx="91440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6406" y="1844824"/>
            <a:ext cx="841603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GB" altLang="en-US" sz="1800" dirty="0">
                <a:latin typeface="Arial" charset="0"/>
              </a:rPr>
              <a:t>High Voltage power supply applied to the PD emulator which is responsible to generate PD signal and SDR connected to the laptop to capture the PD signal and analyse it.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29859"/>
            <a:ext cx="633730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97395" y="6203322"/>
            <a:ext cx="33829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experimental set-up (indoor)</a:t>
            </a:r>
            <a:endParaRPr lang="en-GB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49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7643" y="5946622"/>
            <a:ext cx="8748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Aft>
                <a:spcPts val="1000"/>
              </a:spcAft>
              <a:buFont typeface="Arial" charset="0"/>
              <a:buNone/>
            </a:pPr>
            <a:r>
              <a:rPr lang="en-US" altLang="en-US" dirty="0"/>
              <a:t>PD signal measured spectrum using USRP N200 transceiver</a:t>
            </a:r>
            <a:endParaRPr lang="en-US" altLang="en-US" dirty="0">
              <a:solidFill>
                <a:srgbClr val="44546A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62022"/>
            <a:ext cx="69850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95536" y="620688"/>
            <a:ext cx="5688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dirty="0">
                <a:solidFill>
                  <a:schemeClr val="bg1"/>
                </a:solidFill>
                <a:latin typeface="Arial" charset="0"/>
              </a:rPr>
              <a:t>Experimental results (indoor)</a:t>
            </a:r>
            <a:endParaRPr lang="en-GB" altLang="en-US" sz="28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49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41843" y="5833194"/>
            <a:ext cx="61705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b="1" dirty="0"/>
              <a:t> </a:t>
            </a:r>
            <a:r>
              <a:rPr lang="en-US" altLang="en-US" dirty="0"/>
              <a:t>PD signal measured spectrum using Spectrum analyzer.</a:t>
            </a:r>
            <a:endParaRPr lang="en-GB" altLang="en-US" dirty="0">
              <a:solidFill>
                <a:srgbClr val="44546A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43" y="1916832"/>
            <a:ext cx="8288338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95287" y="332656"/>
            <a:ext cx="56165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dirty="0">
                <a:solidFill>
                  <a:schemeClr val="bg1"/>
                </a:solidFill>
                <a:latin typeface="Arial" charset="0"/>
              </a:rPr>
              <a:t>Experimental results (indoor)</a:t>
            </a:r>
            <a:endParaRPr lang="en-GB" altLang="en-US" sz="2800" dirty="0">
              <a:solidFill>
                <a:schemeClr val="bg1"/>
              </a:solidFill>
              <a:latin typeface="Arial" charset="0"/>
            </a:endParaRPr>
          </a:p>
          <a:p>
            <a:endParaRPr lang="en-GB" altLang="en-US" sz="28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02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2800" kern="0" dirty="0">
                <a:latin typeface="Arial" panose="020B0604020202020204" pitchFamily="34" charset="0"/>
                <a:ea typeface="Times New Roman" panose="02020603050405020304" pitchFamily="18" charset="0"/>
              </a:rPr>
              <a:t>The experimental set-up </a:t>
            </a:r>
          </a:p>
          <a:p>
            <a:pPr eaLnBrk="1" hangingPunct="1">
              <a:defRPr/>
            </a:pPr>
            <a:r>
              <a:rPr lang="en-GB" sz="2800" kern="0" dirty="0">
                <a:latin typeface="Arial" panose="020B0604020202020204" pitchFamily="34" charset="0"/>
                <a:ea typeface="Times New Roman" panose="02020603050405020304" pitchFamily="18" charset="0"/>
              </a:rPr>
              <a:t>for PD detection - outdoor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1843100"/>
            <a:ext cx="3112615" cy="20882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PD emulator (used as PD source).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USRP N200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wideband biconical antenna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laptop.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                                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Experimental setup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68884"/>
            <a:ext cx="5571219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402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6696744" cy="900112"/>
          </a:xfrm>
        </p:spPr>
        <p:txBody>
          <a:bodyPr/>
          <a:lstStyle/>
          <a:p>
            <a:r>
              <a:rPr lang="en-US" dirty="0"/>
              <a:t>SDR</a:t>
            </a:r>
            <a:endParaRPr lang="en-GB" b="1" dirty="0"/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7504" y="2204864"/>
            <a:ext cx="3816424" cy="10081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measured spectra using a USRP transceiver</a:t>
            </a:r>
          </a:p>
          <a:p>
            <a:pPr marL="0" indent="0"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PD signal and noise floor after filtering(outdoor).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5"/>
            <a:ext cx="4320000" cy="22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64484"/>
            <a:ext cx="4320000" cy="201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402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4140200" cy="900112"/>
          </a:xfrm>
        </p:spPr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07950" y="5876925"/>
            <a:ext cx="1116013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39941" name="Rectangle 10"/>
          <p:cNvSpPr>
            <a:spLocks noChangeArrowheads="1"/>
          </p:cNvSpPr>
          <p:nvPr/>
        </p:nvSpPr>
        <p:spPr bwMode="auto">
          <a:xfrm>
            <a:off x="431800" y="6200775"/>
            <a:ext cx="3348038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39942" name="Content Placeholder 2"/>
          <p:cNvSpPr>
            <a:spLocks noGrp="1"/>
          </p:cNvSpPr>
          <p:nvPr>
            <p:ph idx="1"/>
          </p:nvPr>
        </p:nvSpPr>
        <p:spPr>
          <a:xfrm>
            <a:off x="323528" y="1989609"/>
            <a:ext cx="8337550" cy="3887316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Intensity-only measurements to locate a PD source was demonstrated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real-time radiometric WSN system for monitoring and locating PD source has been designed, implemented and tested in indoor and outdoor environment.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RSS-based location algorithm has been demonstrated to successfully locate an emulated source of PD with useful accuracy. 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SDR approach to the measurement/monitoring/location of PD can be an alternative to traditional detection methods.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Results sufficiently encouraging for continued work.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2506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4221088"/>
            <a:ext cx="1295822" cy="575766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2800" dirty="0">
                <a:solidFill>
                  <a:schemeClr val="tx1"/>
                </a:solidFill>
              </a:rPr>
              <a:t>End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7544" y="2420888"/>
            <a:ext cx="835292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77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77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77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377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sz="3200" dirty="0">
                <a:solidFill>
                  <a:schemeClr val="tx1"/>
                </a:solidFill>
              </a:rPr>
              <a:t>	</a:t>
            </a:r>
            <a:r>
              <a:rPr lang="en-GB" dirty="0">
                <a:solidFill>
                  <a:schemeClr val="tx1"/>
                </a:solidFill>
              </a:rPr>
              <a:t>The authors acknowledge the support of the U.K. Engineering and Physical Sciences Research Council under Grant EP/J015873</a:t>
            </a:r>
          </a:p>
        </p:txBody>
      </p:sp>
    </p:spTree>
    <p:extLst>
      <p:ext uri="{BB962C8B-B14F-4D97-AF65-F5344CB8AC3E}">
        <p14:creationId xmlns:p14="http://schemas.microsoft.com/office/powerpoint/2010/main" val="265172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95288" y="476672"/>
            <a:ext cx="6769000" cy="900112"/>
          </a:xfrm>
        </p:spPr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323528" y="2384103"/>
            <a:ext cx="7884294" cy="3637185"/>
          </a:xfrm>
          <a:solidFill>
            <a:schemeClr val="bg1"/>
          </a:solidFill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Ageing power systems infrastructure</a:t>
            </a:r>
          </a:p>
          <a:p>
            <a:r>
              <a:rPr lang="en-GB" dirty="0">
                <a:solidFill>
                  <a:schemeClr val="tx1"/>
                </a:solidFill>
              </a:rPr>
              <a:t>Reason for unplanned outages</a:t>
            </a:r>
          </a:p>
          <a:p>
            <a:r>
              <a:rPr lang="en-GB" dirty="0">
                <a:solidFill>
                  <a:schemeClr val="tx1"/>
                </a:solidFill>
              </a:rPr>
              <a:t>Cost of outages</a:t>
            </a:r>
          </a:p>
          <a:p>
            <a:r>
              <a:rPr lang="en-GB" dirty="0">
                <a:solidFill>
                  <a:schemeClr val="tx1"/>
                </a:solidFill>
              </a:rPr>
              <a:t>PD associated with compromised insulation</a:t>
            </a:r>
          </a:p>
          <a:p>
            <a:r>
              <a:rPr lang="en-GB" dirty="0">
                <a:solidFill>
                  <a:schemeClr val="tx1"/>
                </a:solidFill>
              </a:rPr>
              <a:t>Monitoring of PD to predict failures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48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95288" y="476672"/>
            <a:ext cx="6264275" cy="900112"/>
          </a:xfrm>
        </p:spPr>
        <p:txBody>
          <a:bodyPr/>
          <a:lstStyle/>
          <a:p>
            <a:r>
              <a:rPr lang="en-GB" dirty="0"/>
              <a:t>Partial discharge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11560" y="4995935"/>
            <a:ext cx="8064896" cy="1817441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i="1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i="1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Field strength is void is greater than that in insulation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Insulation strength of void is less than that of insulation </a:t>
            </a:r>
            <a:endParaRPr lang="en-GB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PD characterized by series of discrete current pulses</a:t>
            </a:r>
            <a:endParaRPr lang="en-GB" sz="28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95513" y="-1520400"/>
            <a:ext cx="6019800" cy="6245544"/>
            <a:chOff x="2195513" y="-738506"/>
            <a:chExt cx="6019800" cy="6245544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034088" y="3349625"/>
              <a:ext cx="806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l-GR" sz="1800"/>
                <a:t>ε</a:t>
              </a:r>
              <a:r>
                <a:rPr lang="en-GB" sz="1800" baseline="-25000"/>
                <a:t>d</a:t>
              </a:r>
              <a:r>
                <a:rPr lang="en-GB" sz="1800"/>
                <a:t> &gt; </a:t>
              </a:r>
              <a:r>
                <a:rPr lang="el-GR" sz="1800"/>
                <a:t>ε</a:t>
              </a:r>
              <a:r>
                <a:rPr lang="en-GB" sz="1800" baseline="-25000"/>
                <a:t>v</a:t>
              </a:r>
              <a:r>
                <a:rPr lang="en-GB" sz="1800"/>
                <a:t> </a:t>
              </a:r>
              <a:endParaRPr lang="el-GR" sz="1800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195513" y="3241675"/>
              <a:ext cx="482441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198688" y="5507038"/>
              <a:ext cx="482441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195513" y="3267075"/>
              <a:ext cx="4768850" cy="22145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 sz="180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917950" y="4292600"/>
              <a:ext cx="2376488" cy="5762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 sz="1800"/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 rot="1877204">
              <a:off x="4810125" y="4302125"/>
              <a:ext cx="409575" cy="482600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 sz="180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071938" y="4344988"/>
              <a:ext cx="40481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GB" sz="1800"/>
                <a:t> </a:t>
              </a:r>
              <a:r>
                <a:rPr lang="el-GR" sz="1800" i="1">
                  <a:latin typeface="Times New Roman" pitchFamily="18" charset="0"/>
                  <a:cs typeface="Times New Roman" pitchFamily="18" charset="0"/>
                </a:rPr>
                <a:t>ε</a:t>
              </a:r>
              <a:r>
                <a:rPr lang="en-GB" sz="1800" i="1" baseline="-2500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l-GR" sz="1800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>
              <a:off x="5295900" y="-738506"/>
              <a:ext cx="503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1"/>
            <p:cNvSpPr>
              <a:spLocks noChangeShapeType="1"/>
            </p:cNvSpPr>
            <p:nvPr/>
          </p:nvSpPr>
          <p:spPr bwMode="auto">
            <a:xfrm>
              <a:off x="5295900" y="593374"/>
              <a:ext cx="503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5909126" y="3260725"/>
              <a:ext cx="1069524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/>
              <a:r>
                <a:rPr lang="en-GB" sz="1800" dirty="0"/>
                <a:t>Dielectric</a:t>
              </a:r>
            </a:p>
            <a:p>
              <a:pPr algn="ctr" eaLnBrk="1" hangingPunct="1"/>
              <a:r>
                <a:rPr lang="el-GR" sz="1800" i="1" dirty="0">
                  <a:latin typeface="Times New Roman" pitchFamily="18" charset="0"/>
                  <a:cs typeface="Times New Roman" pitchFamily="18" charset="0"/>
                </a:rPr>
                <a:t>ε</a:t>
              </a:r>
              <a:r>
                <a:rPr lang="en-GB" sz="1800" i="1" baseline="-25000" dirty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l-GR" sz="18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2974975" y="-314676"/>
              <a:ext cx="503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Retângulo 47"/>
            <p:cNvSpPr/>
            <p:nvPr/>
          </p:nvSpPr>
          <p:spPr>
            <a:xfrm>
              <a:off x="7099300" y="3322638"/>
              <a:ext cx="1116013" cy="107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800"/>
            </a:p>
          </p:txBody>
        </p:sp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6877050" y="2860675"/>
              <a:ext cx="5222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GB" sz="2400"/>
                <a:t>+</a:t>
              </a:r>
              <a:r>
                <a:rPr lang="en-GB" sz="2400" i="1">
                  <a:latin typeface="Times New Roman" pitchFamily="18" charset="0"/>
                </a:rPr>
                <a:t>V</a:t>
              </a: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259349"/>
              </p:ext>
            </p:extLst>
          </p:nvPr>
        </p:nvGraphicFramePr>
        <p:xfrm>
          <a:off x="739180" y="3415655"/>
          <a:ext cx="952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13" imgH="393529" progId="Equation.3">
                  <p:embed/>
                </p:oleObj>
              </mc:Choice>
              <mc:Fallback>
                <p:oleObj name="Equation" r:id="rId2" imgW="431613" imgH="393529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80" y="3415655"/>
                        <a:ext cx="95250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1338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522" name="Rectangle 2"/>
          <p:cNvSpPr>
            <a:spLocks noGrp="1"/>
          </p:cNvSpPr>
          <p:nvPr>
            <p:ph type="title" idx="4294967295"/>
          </p:nvPr>
        </p:nvSpPr>
        <p:spPr>
          <a:xfrm>
            <a:off x="107504" y="512664"/>
            <a:ext cx="4392488" cy="900112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Why worry about condition monitoring?</a:t>
            </a:r>
          </a:p>
        </p:txBody>
      </p:sp>
      <p:sp>
        <p:nvSpPr>
          <p:cNvPr id="23552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-7938" y="2420888"/>
            <a:ext cx="3910013" cy="3240360"/>
          </a:xfrm>
        </p:spPr>
        <p:txBody>
          <a:bodyPr/>
          <a:lstStyle/>
          <a:p>
            <a:pPr marL="381000" indent="-381000" eaLnBrk="1" hangingPunct="1">
              <a:spcBef>
                <a:spcPct val="0"/>
              </a:spcBef>
              <a:buFontTx/>
              <a:buChar char="•"/>
            </a:pPr>
            <a:r>
              <a:rPr lang="en-GB" sz="2500" dirty="0">
                <a:solidFill>
                  <a:schemeClr val="tx1"/>
                </a:solidFill>
                <a:ea typeface="ＭＳ Ｐゴシック" pitchFamily="34" charset="-128"/>
              </a:rPr>
              <a:t>Ageing assets (as at 2007)</a:t>
            </a:r>
          </a:p>
          <a:p>
            <a:pPr marL="381000" indent="-381000" eaLnBrk="1" hangingPunct="1">
              <a:spcBef>
                <a:spcPct val="0"/>
              </a:spcBef>
              <a:buFontTx/>
              <a:buChar char="•"/>
            </a:pPr>
            <a:r>
              <a:rPr lang="en-GB" sz="2500" dirty="0">
                <a:solidFill>
                  <a:schemeClr val="tx1"/>
                </a:solidFill>
                <a:ea typeface="ＭＳ Ｐゴシック" pitchFamily="34" charset="-128"/>
              </a:rPr>
              <a:t>85% of panels exceeded design life (UK)</a:t>
            </a:r>
          </a:p>
          <a:p>
            <a:pPr marL="381000" indent="-381000" eaLnBrk="1" hangingPunct="1">
              <a:spcBef>
                <a:spcPct val="0"/>
              </a:spcBef>
              <a:buFontTx/>
              <a:buChar char="•"/>
            </a:pPr>
            <a:r>
              <a:rPr lang="en-US" sz="2500" dirty="0">
                <a:solidFill>
                  <a:schemeClr val="tx1"/>
                </a:solidFill>
                <a:ea typeface="ＭＳ Ｐゴシック" pitchFamily="34" charset="-128"/>
              </a:rPr>
              <a:t>70% of cables &gt;30 years old and 30% &gt;55 years old</a:t>
            </a:r>
            <a:endParaRPr lang="en-GB" sz="25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aphicFrame>
        <p:nvGraphicFramePr>
          <p:cNvPr id="235524" name="Object 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930650" y="2357438"/>
          <a:ext cx="5099050" cy="337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791575" imgH="6962775" progId="Excel.Sheet.8">
                  <p:embed/>
                </p:oleObj>
              </mc:Choice>
              <mc:Fallback>
                <p:oleObj name="Worksheet" r:id="rId2" imgW="8791575" imgH="6962775" progId="Excel.Sheet.8">
                  <p:embed/>
                  <p:pic>
                    <p:nvPicPr>
                      <p:cNvPr id="0" name="Picture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2357438"/>
                        <a:ext cx="5099050" cy="337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9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rgbClr val="FFFFFF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26" name="Rectangle 3"/>
          <p:cNvSpPr>
            <a:spLocks/>
          </p:cNvSpPr>
          <p:nvPr/>
        </p:nvSpPr>
        <p:spPr bwMode="auto">
          <a:xfrm>
            <a:off x="0" y="6165304"/>
            <a:ext cx="91440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 typeface="Calibri" pitchFamily="34" charset="0"/>
              <a:buNone/>
            </a:pPr>
            <a:r>
              <a:rPr lang="en-GB" dirty="0"/>
              <a:t>	</a:t>
            </a:r>
            <a:r>
              <a:rPr lang="en-GB" sz="1800" dirty="0"/>
              <a:t>[After: Fleming, P et. al.: Advances in continuous partial discharge monitoring, CIRED, Vienna, May 2007]</a:t>
            </a:r>
          </a:p>
        </p:txBody>
      </p:sp>
    </p:spTree>
    <p:extLst>
      <p:ext uri="{BB962C8B-B14F-4D97-AF65-F5344CB8AC3E}">
        <p14:creationId xmlns:p14="http://schemas.microsoft.com/office/powerpoint/2010/main" val="2149569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226" name="Título 1"/>
          <p:cNvSpPr>
            <a:spLocks noGrp="1"/>
          </p:cNvSpPr>
          <p:nvPr>
            <p:ph type="title"/>
          </p:nvPr>
        </p:nvSpPr>
        <p:spPr>
          <a:xfrm>
            <a:off x="215900" y="404664"/>
            <a:ext cx="6228308" cy="954088"/>
          </a:xfrm>
        </p:spPr>
        <p:txBody>
          <a:bodyPr/>
          <a:lstStyle/>
          <a:p>
            <a:r>
              <a:rPr lang="pt-BR" dirty="0">
                <a:ea typeface="ＭＳ Ｐゴシック" pitchFamily="34" charset="-128"/>
              </a:rPr>
              <a:t>Is PD a useful condition monitoring tool?</a:t>
            </a:r>
          </a:p>
        </p:txBody>
      </p:sp>
      <p:pic>
        <p:nvPicPr>
          <p:cNvPr id="52227" name="Picture 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4100" y="2097088"/>
            <a:ext cx="7035800" cy="3733800"/>
          </a:xfrm>
          <a:noFill/>
        </p:spPr>
      </p:pic>
      <p:sp>
        <p:nvSpPr>
          <p:cNvPr id="52228" name="CaixaDeTexto 7"/>
          <p:cNvSpPr txBox="1">
            <a:spLocks noChangeArrowheads="1"/>
          </p:cNvSpPr>
          <p:nvPr/>
        </p:nvSpPr>
        <p:spPr bwMode="auto">
          <a:xfrm>
            <a:off x="5795963" y="3644900"/>
            <a:ext cx="782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pt-BR" sz="1800"/>
              <a:t>Joint</a:t>
            </a:r>
          </a:p>
          <a:p>
            <a:pPr algn="l" eaLnBrk="1" hangingPunct="1"/>
            <a:r>
              <a:rPr lang="pt-BR" sz="1800"/>
              <a:t>failure</a:t>
            </a:r>
          </a:p>
        </p:txBody>
      </p:sp>
      <p:sp>
        <p:nvSpPr>
          <p:cNvPr id="52231" name="Rectangle 3"/>
          <p:cNvSpPr>
            <a:spLocks/>
          </p:cNvSpPr>
          <p:nvPr/>
        </p:nvSpPr>
        <p:spPr bwMode="auto">
          <a:xfrm>
            <a:off x="179512" y="6165304"/>
            <a:ext cx="867645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Calibri" pitchFamily="34" charset="0"/>
              <a:buNone/>
            </a:pPr>
            <a:r>
              <a:rPr lang="en-GB" sz="1700" dirty="0"/>
              <a:t>	[After: </a:t>
            </a:r>
            <a:r>
              <a:rPr lang="en-GB" sz="1700" dirty="0" err="1"/>
              <a:t>Matthiew</a:t>
            </a:r>
            <a:r>
              <a:rPr lang="en-GB" sz="1700" dirty="0"/>
              <a:t>, M: Innovative asset management and targeted investments using on-line partial discharge monitoring and mapping techniques, CIRED, Vienna, 2007</a:t>
            </a:r>
            <a:r>
              <a:rPr lang="en-GB" sz="1800" dirty="0"/>
              <a:t>]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H="1">
            <a:off x="5616575" y="4106863"/>
            <a:ext cx="215900" cy="150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009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95288" y="476672"/>
            <a:ext cx="5184824" cy="900112"/>
          </a:xfrm>
        </p:spPr>
        <p:txBody>
          <a:bodyPr/>
          <a:lstStyle/>
          <a:p>
            <a:r>
              <a:rPr lang="en-GB" dirty="0"/>
              <a:t>Electromagnetic PD detection methods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359346" y="2240087"/>
            <a:ext cx="8317110" cy="3709193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Electrical contact</a:t>
            </a: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Near-field coupling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Internal UHF</a:t>
            </a: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Free-space radiometric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35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986" name="Título 1"/>
          <p:cNvSpPr>
            <a:spLocks noGrp="1"/>
          </p:cNvSpPr>
          <p:nvPr>
            <p:ph type="title"/>
          </p:nvPr>
        </p:nvSpPr>
        <p:spPr>
          <a:xfrm>
            <a:off x="228600" y="656555"/>
            <a:ext cx="8686800" cy="684213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PD sensors</a:t>
            </a:r>
            <a:endParaRPr lang="pt-BR" dirty="0">
              <a:ea typeface="ＭＳ Ｐゴシック" pitchFamily="34" charset="-128"/>
            </a:endParaRPr>
          </a:p>
        </p:txBody>
      </p:sp>
      <p:pic>
        <p:nvPicPr>
          <p:cNvPr id="7" name="Picture 2" descr="EQUIPE~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3141663"/>
            <a:ext cx="7000875" cy="3733800"/>
          </a:xfrm>
          <a:noFill/>
        </p:spPr>
      </p:pic>
      <p:sp>
        <p:nvSpPr>
          <p:cNvPr id="8" name="Retângulo 7"/>
          <p:cNvSpPr/>
          <p:nvPr/>
        </p:nvSpPr>
        <p:spPr>
          <a:xfrm>
            <a:off x="1843088" y="3079750"/>
            <a:ext cx="4673600" cy="3733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1800"/>
          </a:p>
        </p:txBody>
      </p:sp>
      <p:sp>
        <p:nvSpPr>
          <p:cNvPr id="41993" name="Rectangle 3"/>
          <p:cNvSpPr>
            <a:spLocks noChangeArrowheads="1"/>
          </p:cNvSpPr>
          <p:nvPr/>
        </p:nvSpPr>
        <p:spPr bwMode="auto">
          <a:xfrm>
            <a:off x="0" y="1808163"/>
            <a:ext cx="4789488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361950" algn="l" defTabSz="914400" eaLnBrk="0" hangingPunct="0">
              <a:spcBef>
                <a:spcPct val="20000"/>
              </a:spcBef>
              <a:buFont typeface="Calibri" pitchFamily="34" charset="0"/>
              <a:buChar char="•"/>
            </a:pPr>
            <a:r>
              <a:rPr lang="en-GB" sz="2500"/>
              <a:t>Acoustic and ultrasonic</a:t>
            </a:r>
          </a:p>
          <a:p>
            <a:pPr marL="361950" indent="-361950" algn="l" defTabSz="914400" eaLnBrk="0" hangingPunct="0">
              <a:spcBef>
                <a:spcPct val="20000"/>
              </a:spcBef>
              <a:buFont typeface="Calibri" pitchFamily="34" charset="0"/>
              <a:buChar char="•"/>
            </a:pPr>
            <a:r>
              <a:rPr lang="en-GB" sz="2500"/>
              <a:t>Light and UV - especially corona</a:t>
            </a:r>
          </a:p>
          <a:p>
            <a:pPr marL="361950" indent="-361950" algn="l" defTabSz="914400" eaLnBrk="0" hangingPunct="0">
              <a:spcBef>
                <a:spcPct val="20000"/>
              </a:spcBef>
              <a:buFont typeface="Calibri" pitchFamily="34" charset="0"/>
              <a:buChar char="•"/>
            </a:pPr>
            <a:r>
              <a:rPr lang="en-GB" sz="2500"/>
              <a:t>Thermal (IR) - cable terminations and switchgear</a:t>
            </a:r>
          </a:p>
          <a:p>
            <a:pPr marL="361950" indent="-361950" algn="l" defTabSz="914400" eaLnBrk="0" hangingPunct="0">
              <a:spcBef>
                <a:spcPct val="20000"/>
              </a:spcBef>
              <a:buFont typeface="Calibri" pitchFamily="34" charset="0"/>
              <a:buChar char="•"/>
            </a:pPr>
            <a:r>
              <a:rPr lang="en-GB" sz="2500"/>
              <a:t>Electromagnetic</a:t>
            </a:r>
          </a:p>
          <a:p>
            <a:pPr marL="742950" lvl="1" indent="-285750" algn="l" defTabSz="914400" eaLnBrk="0" hangingPunct="0">
              <a:spcBef>
                <a:spcPct val="20000"/>
              </a:spcBef>
              <a:buFont typeface="Calibri" pitchFamily="34" charset="0"/>
              <a:buChar char="–"/>
            </a:pPr>
            <a:r>
              <a:rPr lang="en-GB" sz="2100"/>
              <a:t>Direct contact methods</a:t>
            </a:r>
          </a:p>
          <a:p>
            <a:pPr marL="742950" lvl="1" indent="-285750" algn="l" defTabSz="914400" eaLnBrk="0" hangingPunct="0">
              <a:spcBef>
                <a:spcPct val="20000"/>
              </a:spcBef>
              <a:buFont typeface="Calibri" pitchFamily="34" charset="0"/>
              <a:buChar char="–"/>
            </a:pPr>
            <a:r>
              <a:rPr lang="en-GB" sz="2100"/>
              <a:t>HFCTs (individual cables)</a:t>
            </a:r>
          </a:p>
          <a:p>
            <a:pPr marL="742950" lvl="1" indent="-285750" algn="l" defTabSz="914400" eaLnBrk="0" hangingPunct="0">
              <a:spcBef>
                <a:spcPct val="20000"/>
              </a:spcBef>
              <a:buFont typeface="Calibri" pitchFamily="34" charset="0"/>
              <a:buChar char="–"/>
            </a:pPr>
            <a:r>
              <a:rPr lang="en-GB" sz="2100"/>
              <a:t>TEVs (local items, e.g. switchgear)</a:t>
            </a:r>
          </a:p>
          <a:p>
            <a:pPr marL="742950" lvl="1" indent="-285750" algn="l" defTabSz="914400" eaLnBrk="0" hangingPunct="0">
              <a:spcBef>
                <a:spcPct val="20000"/>
              </a:spcBef>
              <a:buFont typeface="Calibri" pitchFamily="34" charset="0"/>
              <a:buChar char="–"/>
            </a:pPr>
            <a:r>
              <a:rPr lang="en-GB" sz="2100"/>
              <a:t>Radiometric (wide area detection of RFI)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767513" y="3157538"/>
            <a:ext cx="1908175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8064500" y="3595688"/>
            <a:ext cx="814388" cy="3179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2014" name="Group 30"/>
          <p:cNvGrpSpPr>
            <a:grpSpLocks/>
          </p:cNvGrpSpPr>
          <p:nvPr/>
        </p:nvGrpSpPr>
        <p:grpSpPr bwMode="auto">
          <a:xfrm>
            <a:off x="4716016" y="1521024"/>
            <a:ext cx="1833562" cy="1331912"/>
            <a:chOff x="3517" y="1049"/>
            <a:chExt cx="1155" cy="839"/>
          </a:xfrm>
        </p:grpSpPr>
        <p:pic>
          <p:nvPicPr>
            <p:cNvPr id="41995" name="Picture 7" descr="Switchboard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" y="1049"/>
              <a:ext cx="932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8" name="Text Box 14"/>
            <p:cNvSpPr txBox="1">
              <a:spLocks noChangeArrowheads="1"/>
            </p:cNvSpPr>
            <p:nvPr/>
          </p:nvSpPr>
          <p:spPr bwMode="auto">
            <a:xfrm>
              <a:off x="3517" y="1696"/>
              <a:ext cx="115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defTabSz="914400" eaLnBrk="1" hangingPunct="1"/>
              <a:r>
                <a:rPr lang="en-GB" sz="1400"/>
                <a:t>Ultrasonic fixed sensor</a:t>
              </a:r>
            </a:p>
          </p:txBody>
        </p:sp>
      </p:grpSp>
      <p:grpSp>
        <p:nvGrpSpPr>
          <p:cNvPr id="42012" name="Group 28"/>
          <p:cNvGrpSpPr>
            <a:grpSpLocks/>
          </p:cNvGrpSpPr>
          <p:nvPr/>
        </p:nvGrpSpPr>
        <p:grpSpPr bwMode="auto">
          <a:xfrm>
            <a:off x="6571108" y="1844824"/>
            <a:ext cx="2465388" cy="1296988"/>
            <a:chOff x="1350" y="3498"/>
            <a:chExt cx="1553" cy="817"/>
          </a:xfrm>
        </p:grpSpPr>
        <p:pic>
          <p:nvPicPr>
            <p:cNvPr id="41994" name="Picture 4" descr="pic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" y="3498"/>
              <a:ext cx="716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9" name="Text Box 15"/>
            <p:cNvSpPr txBox="1">
              <a:spLocks noChangeArrowheads="1"/>
            </p:cNvSpPr>
            <p:nvPr/>
          </p:nvSpPr>
          <p:spPr bwMode="auto">
            <a:xfrm>
              <a:off x="1815" y="3929"/>
              <a:ext cx="108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GB" sz="1400" dirty="0"/>
                <a:t>Ultrasonic free-space</a:t>
              </a:r>
            </a:p>
            <a:p>
              <a:pPr algn="l"/>
              <a:r>
                <a:rPr lang="en-GB" sz="1400" dirty="0"/>
                <a:t>LOS sensor</a:t>
              </a:r>
            </a:p>
          </p:txBody>
        </p:sp>
      </p:grp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7956376" y="3795713"/>
            <a:ext cx="1076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 dirty="0"/>
              <a:t>HFCT sensor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7740352" y="5199063"/>
            <a:ext cx="1312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 dirty="0"/>
              <a:t>Acoustic sensor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7956376" y="6172200"/>
            <a:ext cx="808807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GB" sz="1400" dirty="0"/>
              <a:t>TEV sensor</a:t>
            </a:r>
          </a:p>
        </p:txBody>
      </p:sp>
      <p:grpSp>
        <p:nvGrpSpPr>
          <p:cNvPr id="42015" name="Group 31"/>
          <p:cNvGrpSpPr>
            <a:grpSpLocks/>
          </p:cNvGrpSpPr>
          <p:nvPr/>
        </p:nvGrpSpPr>
        <p:grpSpPr bwMode="auto">
          <a:xfrm>
            <a:off x="7211441" y="404664"/>
            <a:ext cx="1681039" cy="1800200"/>
            <a:chOff x="4854" y="1026"/>
            <a:chExt cx="947" cy="998"/>
          </a:xfrm>
        </p:grpSpPr>
        <p:pic>
          <p:nvPicPr>
            <p:cNvPr id="42003" name="Picture 1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" y="1026"/>
              <a:ext cx="884" cy="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2004" name="Text Box 20"/>
            <p:cNvSpPr txBox="1">
              <a:spLocks noChangeArrowheads="1"/>
            </p:cNvSpPr>
            <p:nvPr/>
          </p:nvSpPr>
          <p:spPr bwMode="auto">
            <a:xfrm>
              <a:off x="4876" y="1832"/>
              <a:ext cx="92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400"/>
                <a:t>UV/visible imager</a:t>
              </a:r>
            </a:p>
          </p:txBody>
        </p:sp>
      </p:grpSp>
      <p:pic>
        <p:nvPicPr>
          <p:cNvPr id="42005" name="Picture 4" descr="Imgp2840_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2974975"/>
            <a:ext cx="158273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4606925" y="4760913"/>
            <a:ext cx="1981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/>
              <a:t>TEVs deployed on air-insulated switchgear</a:t>
            </a:r>
          </a:p>
        </p:txBody>
      </p:sp>
      <p:grpSp>
        <p:nvGrpSpPr>
          <p:cNvPr id="42013" name="Group 29"/>
          <p:cNvGrpSpPr>
            <a:grpSpLocks/>
          </p:cNvGrpSpPr>
          <p:nvPr/>
        </p:nvGrpSpPr>
        <p:grpSpPr bwMode="auto">
          <a:xfrm>
            <a:off x="4464050" y="5408613"/>
            <a:ext cx="2160588" cy="1441450"/>
            <a:chOff x="2812" y="3407"/>
            <a:chExt cx="1361" cy="908"/>
          </a:xfrm>
        </p:grpSpPr>
        <p:pic>
          <p:nvPicPr>
            <p:cNvPr id="42009" name="Imagem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" y="3407"/>
              <a:ext cx="975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10" name="Text Box 26"/>
            <p:cNvSpPr txBox="1">
              <a:spLocks noChangeArrowheads="1"/>
            </p:cNvSpPr>
            <p:nvPr/>
          </p:nvSpPr>
          <p:spPr bwMode="auto">
            <a:xfrm>
              <a:off x="2812" y="4123"/>
              <a:ext cx="13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400"/>
                <a:t>Ultrasonic/RF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330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M_University_of_Huddersfield (1)">
  <a:themeElements>
    <a:clrScheme name="dectemplat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c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c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nk">
  <a:themeElements>
    <a:clrScheme name="1_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BM_University_of_Huddersfield (1)</Template>
  <TotalTime>5437</TotalTime>
  <Words>1268</Words>
  <Application>Microsoft Office PowerPoint</Application>
  <PresentationFormat>On-screen Show (4:3)</PresentationFormat>
  <Paragraphs>281</Paragraphs>
  <Slides>39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8" baseType="lpstr">
      <vt:lpstr>Arial</vt:lpstr>
      <vt:lpstr>Calibri</vt:lpstr>
      <vt:lpstr>Helvetica</vt:lpstr>
      <vt:lpstr>Times New Roman</vt:lpstr>
      <vt:lpstr>BM_University_of_Huddersfield (1)</vt:lpstr>
      <vt:lpstr>Pink</vt:lpstr>
      <vt:lpstr>1_Pink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Equation</vt:lpstr>
      <vt:lpstr>Worksheet</vt:lpstr>
      <vt:lpstr>Radiometric Partial Discharge Condition Monitoring for High Voltage Electricity Substations</vt:lpstr>
      <vt:lpstr>Collaborating institutions</vt:lpstr>
      <vt:lpstr>Structure</vt:lpstr>
      <vt:lpstr>Motivation</vt:lpstr>
      <vt:lpstr>Partial discharge</vt:lpstr>
      <vt:lpstr>Why worry about condition monitoring?</vt:lpstr>
      <vt:lpstr>Is PD a useful condition monitoring tool?</vt:lpstr>
      <vt:lpstr>Electromagnetic PD detection methods</vt:lpstr>
      <vt:lpstr>PD sensors</vt:lpstr>
      <vt:lpstr>Radiometric detection</vt:lpstr>
      <vt:lpstr>Free-space radiometric location methods</vt:lpstr>
      <vt:lpstr>Substation control-room roof looking west (two antennas behind camera)</vt:lpstr>
      <vt:lpstr>Oscilloscope traces TDOA location</vt:lpstr>
      <vt:lpstr>TDOA location of enhanced PD</vt:lpstr>
      <vt:lpstr>PowerPoint Presentation</vt:lpstr>
      <vt:lpstr>Effectiveness of TDOA radiometric location</vt:lpstr>
      <vt:lpstr>Free-space radiometric intensity location</vt:lpstr>
      <vt:lpstr>Proposed Wireless Sensor Node</vt:lpstr>
      <vt:lpstr>Sensor Node Prototype</vt:lpstr>
      <vt:lpstr>PD signal and energy</vt:lpstr>
      <vt:lpstr>RF sampling versus envelope detection</vt:lpstr>
      <vt:lpstr>Sensor Node Calibration</vt:lpstr>
      <vt:lpstr>Indoor test-sports hall</vt:lpstr>
      <vt:lpstr>Received signal power by nodes</vt:lpstr>
      <vt:lpstr>Estimated location of the PD source</vt:lpstr>
      <vt:lpstr>Outdoor test-Campus</vt:lpstr>
      <vt:lpstr>Estimated location of the PD source</vt:lpstr>
      <vt:lpstr>Field test-PNDC Glasgow</vt:lpstr>
      <vt:lpstr>Field test-Tata Steel, Port Talbot</vt:lpstr>
      <vt:lpstr>Challenges</vt:lpstr>
      <vt:lpstr>PD detection with SDR  </vt:lpstr>
      <vt:lpstr>SDR applications</vt:lpstr>
      <vt:lpstr>PowerPoint Presentation</vt:lpstr>
      <vt:lpstr>PowerPoint Presentation</vt:lpstr>
      <vt:lpstr>PowerPoint Presentation</vt:lpstr>
      <vt:lpstr>PowerPoint Presentation</vt:lpstr>
      <vt:lpstr>SDR</vt:lpstr>
      <vt:lpstr>Conclusion</vt:lpstr>
      <vt:lpstr>PowerPoint Presentation</vt:lpstr>
    </vt:vector>
  </TitlesOfParts>
  <Company>University of Huddersfield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Administrator</dc:creator>
  <cp:lastModifiedBy>Karen Cambridge</cp:lastModifiedBy>
  <cp:revision>448</cp:revision>
  <dcterms:created xsi:type="dcterms:W3CDTF">2012-10-10T08:25:01Z</dcterms:created>
  <dcterms:modified xsi:type="dcterms:W3CDTF">2021-07-14T09:39:51Z</dcterms:modified>
</cp:coreProperties>
</file>